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54" r:id="rId1"/>
  </p:sldMasterIdLst>
  <p:notesMasterIdLst>
    <p:notesMasterId r:id="rId29"/>
  </p:notesMasterIdLst>
  <p:handoutMasterIdLst>
    <p:handoutMasterId r:id="rId30"/>
  </p:handoutMasterIdLst>
  <p:sldIdLst>
    <p:sldId id="259" r:id="rId2"/>
    <p:sldId id="265" r:id="rId3"/>
    <p:sldId id="298" r:id="rId4"/>
    <p:sldId id="297" r:id="rId5"/>
    <p:sldId id="272" r:id="rId6"/>
    <p:sldId id="296" r:id="rId7"/>
    <p:sldId id="301" r:id="rId8"/>
    <p:sldId id="287" r:id="rId9"/>
    <p:sldId id="288" r:id="rId10"/>
    <p:sldId id="299" r:id="rId11"/>
    <p:sldId id="307" r:id="rId12"/>
    <p:sldId id="310" r:id="rId13"/>
    <p:sldId id="302" r:id="rId14"/>
    <p:sldId id="311" r:id="rId15"/>
    <p:sldId id="318" r:id="rId16"/>
    <p:sldId id="325" r:id="rId17"/>
    <p:sldId id="322" r:id="rId18"/>
    <p:sldId id="319" r:id="rId19"/>
    <p:sldId id="274" r:id="rId20"/>
    <p:sldId id="300" r:id="rId21"/>
    <p:sldId id="313" r:id="rId22"/>
    <p:sldId id="275" r:id="rId23"/>
    <p:sldId id="323" r:id="rId24"/>
    <p:sldId id="284" r:id="rId25"/>
    <p:sldId id="303" r:id="rId26"/>
    <p:sldId id="306" r:id="rId27"/>
    <p:sldId id="304" r:id="rId28"/>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82A4B4"/>
    <a:srgbClr val="FF9999"/>
    <a:srgbClr val="009999"/>
    <a:srgbClr val="0F506F"/>
    <a:srgbClr val="97B244"/>
    <a:srgbClr val="D6E1B1"/>
    <a:srgbClr val="212F87"/>
    <a:srgbClr val="9E9E9E"/>
    <a:srgbClr val="82A6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839" autoAdjust="0"/>
    <p:restoredTop sz="36183" autoAdjust="0"/>
  </p:normalViewPr>
  <p:slideViewPr>
    <p:cSldViewPr snapToGrid="0">
      <p:cViewPr varScale="1">
        <p:scale>
          <a:sx n="35" d="100"/>
          <a:sy n="35" d="100"/>
        </p:scale>
        <p:origin x="3330" y="54"/>
      </p:cViewPr>
      <p:guideLst/>
    </p:cSldViewPr>
  </p:slideViewPr>
  <p:notesTextViewPr>
    <p:cViewPr>
      <p:scale>
        <a:sx n="3" d="2"/>
        <a:sy n="3" d="2"/>
      </p:scale>
      <p:origin x="0" y="0"/>
    </p:cViewPr>
  </p:notesTextViewPr>
  <p:sorterViewPr>
    <p:cViewPr varScale="1">
      <p:scale>
        <a:sx n="100" d="100"/>
        <a:sy n="100" d="100"/>
      </p:scale>
      <p:origin x="0" y="-503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3649" cy="466379"/>
          </a:xfrm>
          <a:prstGeom prst="rect">
            <a:avLst/>
          </a:prstGeom>
        </p:spPr>
        <p:txBody>
          <a:bodyPr vert="horz" lIns="88265" tIns="44132" rIns="88265" bIns="44132" rtlCol="0"/>
          <a:lstStyle>
            <a:lvl1pPr algn="l">
              <a:defRPr sz="1200"/>
            </a:lvl1pPr>
          </a:lstStyle>
          <a:p>
            <a:endParaRPr lang="en-US"/>
          </a:p>
        </p:txBody>
      </p:sp>
      <p:sp>
        <p:nvSpPr>
          <p:cNvPr id="3" name="Date Placeholder 2"/>
          <p:cNvSpPr>
            <a:spLocks noGrp="1"/>
          </p:cNvSpPr>
          <p:nvPr>
            <p:ph type="dt" sz="quarter" idx="1"/>
          </p:nvPr>
        </p:nvSpPr>
        <p:spPr>
          <a:xfrm>
            <a:off x="3977928" y="1"/>
            <a:ext cx="3043649" cy="466379"/>
          </a:xfrm>
          <a:prstGeom prst="rect">
            <a:avLst/>
          </a:prstGeom>
        </p:spPr>
        <p:txBody>
          <a:bodyPr vert="horz" lIns="88265" tIns="44132" rIns="88265" bIns="44132" rtlCol="0"/>
          <a:lstStyle>
            <a:lvl1pPr algn="r">
              <a:defRPr sz="1200"/>
            </a:lvl1pPr>
          </a:lstStyle>
          <a:p>
            <a:r>
              <a:rPr lang="en-US" smtClean="0"/>
              <a:t>9/28/2017</a:t>
            </a:r>
            <a:endParaRPr lang="en-US"/>
          </a:p>
        </p:txBody>
      </p:sp>
      <p:sp>
        <p:nvSpPr>
          <p:cNvPr id="4" name="Footer Placeholder 3"/>
          <p:cNvSpPr>
            <a:spLocks noGrp="1"/>
          </p:cNvSpPr>
          <p:nvPr>
            <p:ph type="ftr" sz="quarter" idx="2"/>
          </p:nvPr>
        </p:nvSpPr>
        <p:spPr>
          <a:xfrm>
            <a:off x="1" y="8842723"/>
            <a:ext cx="3043649" cy="466378"/>
          </a:xfrm>
          <a:prstGeom prst="rect">
            <a:avLst/>
          </a:prstGeom>
        </p:spPr>
        <p:txBody>
          <a:bodyPr vert="horz" lIns="88265" tIns="44132" rIns="88265" bIns="44132" rtlCol="0" anchor="b"/>
          <a:lstStyle>
            <a:lvl1pPr algn="l">
              <a:defRPr sz="1200"/>
            </a:lvl1pPr>
          </a:lstStyle>
          <a:p>
            <a:endParaRPr lang="en-US"/>
          </a:p>
        </p:txBody>
      </p:sp>
      <p:sp>
        <p:nvSpPr>
          <p:cNvPr id="5" name="Slide Number Placeholder 4"/>
          <p:cNvSpPr>
            <a:spLocks noGrp="1"/>
          </p:cNvSpPr>
          <p:nvPr>
            <p:ph type="sldNum" sz="quarter" idx="3"/>
          </p:nvPr>
        </p:nvSpPr>
        <p:spPr>
          <a:xfrm>
            <a:off x="3977928" y="8842723"/>
            <a:ext cx="3043649" cy="466378"/>
          </a:xfrm>
          <a:prstGeom prst="rect">
            <a:avLst/>
          </a:prstGeom>
        </p:spPr>
        <p:txBody>
          <a:bodyPr vert="horz" lIns="88265" tIns="44132" rIns="88265" bIns="44132" rtlCol="0" anchor="b"/>
          <a:lstStyle>
            <a:lvl1pPr algn="r">
              <a:defRPr sz="1200"/>
            </a:lvl1pPr>
          </a:lstStyle>
          <a:p>
            <a:fld id="{C69A42E8-3EE2-47EC-B696-E90850813A41}" type="slidenum">
              <a:rPr lang="en-US" smtClean="0"/>
              <a:t>‹#›</a:t>
            </a:fld>
            <a:endParaRPr lang="en-US"/>
          </a:p>
        </p:txBody>
      </p:sp>
    </p:spTree>
    <p:extLst>
      <p:ext uri="{BB962C8B-B14F-4D97-AF65-F5344CB8AC3E}">
        <p14:creationId xmlns:p14="http://schemas.microsoft.com/office/powerpoint/2010/main" val="446732754"/>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43343" cy="467071"/>
          </a:xfrm>
          <a:prstGeom prst="rect">
            <a:avLst/>
          </a:prstGeom>
        </p:spPr>
        <p:txBody>
          <a:bodyPr vert="horz" lIns="93305" tIns="46653" rIns="93305" bIns="46653" rtlCol="0"/>
          <a:lstStyle>
            <a:lvl1pPr algn="l">
              <a:defRPr sz="1300"/>
            </a:lvl1pPr>
          </a:lstStyle>
          <a:p>
            <a:endParaRPr lang="en-US"/>
          </a:p>
        </p:txBody>
      </p:sp>
      <p:sp>
        <p:nvSpPr>
          <p:cNvPr id="3" name="Date Placeholder 2"/>
          <p:cNvSpPr>
            <a:spLocks noGrp="1"/>
          </p:cNvSpPr>
          <p:nvPr>
            <p:ph type="dt" idx="1"/>
          </p:nvPr>
        </p:nvSpPr>
        <p:spPr>
          <a:xfrm>
            <a:off x="3978131" y="2"/>
            <a:ext cx="3043343" cy="467071"/>
          </a:xfrm>
          <a:prstGeom prst="rect">
            <a:avLst/>
          </a:prstGeom>
        </p:spPr>
        <p:txBody>
          <a:bodyPr vert="horz" lIns="93305" tIns="46653" rIns="93305" bIns="46653" rtlCol="0"/>
          <a:lstStyle>
            <a:lvl1pPr algn="r">
              <a:defRPr sz="1300"/>
            </a:lvl1pPr>
          </a:lstStyle>
          <a:p>
            <a:r>
              <a:rPr lang="en-US" smtClean="0"/>
              <a:t>9/28/2017</a:t>
            </a:r>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05" tIns="46653" rIns="93305" bIns="46653" rtlCol="0" anchor="ctr"/>
          <a:lstStyle/>
          <a:p>
            <a:endParaRPr lang="en-US"/>
          </a:p>
        </p:txBody>
      </p:sp>
      <p:sp>
        <p:nvSpPr>
          <p:cNvPr id="5" name="Notes Placeholder 4"/>
          <p:cNvSpPr>
            <a:spLocks noGrp="1"/>
          </p:cNvSpPr>
          <p:nvPr>
            <p:ph type="body" sz="quarter" idx="3"/>
          </p:nvPr>
        </p:nvSpPr>
        <p:spPr>
          <a:xfrm>
            <a:off x="702310" y="4480005"/>
            <a:ext cx="5618480" cy="3665459"/>
          </a:xfrm>
          <a:prstGeom prst="rect">
            <a:avLst/>
          </a:prstGeom>
        </p:spPr>
        <p:txBody>
          <a:bodyPr vert="horz" lIns="93305" tIns="46653" rIns="93305" bIns="46653"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0"/>
          </a:xfrm>
          <a:prstGeom prst="rect">
            <a:avLst/>
          </a:prstGeom>
        </p:spPr>
        <p:txBody>
          <a:bodyPr vert="horz" lIns="93305" tIns="46653" rIns="93305" bIns="46653"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305" tIns="46653" rIns="93305" bIns="46653" rtlCol="0" anchor="b"/>
          <a:lstStyle>
            <a:lvl1pPr algn="r">
              <a:defRPr sz="1300"/>
            </a:lvl1pPr>
          </a:lstStyle>
          <a:p>
            <a:fld id="{F1473634-7123-4DC6-8433-F9263FE97002}" type="slidenum">
              <a:rPr lang="en-US" smtClean="0"/>
              <a:t>‹#›</a:t>
            </a:fld>
            <a:endParaRPr lang="en-US"/>
          </a:p>
        </p:txBody>
      </p:sp>
    </p:spTree>
    <p:extLst>
      <p:ext uri="{BB962C8B-B14F-4D97-AF65-F5344CB8AC3E}">
        <p14:creationId xmlns:p14="http://schemas.microsoft.com/office/powerpoint/2010/main" val="2958499488"/>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452">
              <a:defRPr/>
            </a:pPr>
            <a:r>
              <a:rPr lang="en-US" dirty="0" smtClean="0"/>
              <a:t>The Village of Oswego</a:t>
            </a:r>
            <a:r>
              <a:rPr lang="en-US" baseline="0" dirty="0" smtClean="0"/>
              <a:t> </a:t>
            </a:r>
            <a:r>
              <a:rPr lang="en-US" dirty="0" smtClean="0"/>
              <a:t>welcomes you to</a:t>
            </a:r>
            <a:r>
              <a:rPr lang="en-US" baseline="0" dirty="0" smtClean="0"/>
              <a:t> this public meeting for the Wolfs Crossing Corridor study.  </a:t>
            </a:r>
          </a:p>
          <a:p>
            <a:endParaRPr lang="en-US" dirty="0" smtClean="0"/>
          </a:p>
          <a:p>
            <a:pPr defTabSz="911452">
              <a:defRPr/>
            </a:pPr>
            <a:r>
              <a:rPr lang="de-DE" baseline="0" dirty="0" smtClean="0"/>
              <a:t>Tonight‘s forum is a public meeting open house.   It is the final step in the preliminary engineering process for </a:t>
            </a:r>
            <a:r>
              <a:rPr lang="de-DE" baseline="0" dirty="0" smtClean="0"/>
              <a:t>this project</a:t>
            </a:r>
            <a:r>
              <a:rPr lang="de-DE" baseline="0" dirty="0" smtClean="0"/>
              <a:t>.  </a:t>
            </a:r>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a:t>
            </a:fld>
            <a:endParaRPr lang="en-US"/>
          </a:p>
        </p:txBody>
      </p:sp>
    </p:spTree>
    <p:extLst>
      <p:ext uri="{BB962C8B-B14F-4D97-AF65-F5344CB8AC3E}">
        <p14:creationId xmlns:p14="http://schemas.microsoft.com/office/powerpoint/2010/main" val="16769524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other element to examine when considering the purpose and need for a project is its safety record, assessed by the number of crashes on the corridor. The team gathered crash data for the corridor for the period 2010 to 2016, and as is illustrated, crashes on wolfs crossing are significant.</a:t>
            </a:r>
          </a:p>
          <a:p>
            <a:r>
              <a:rPr lang="en-US" dirty="0"/>
              <a:t> </a:t>
            </a:r>
          </a:p>
          <a:p>
            <a:r>
              <a:rPr lang="en-US" dirty="0"/>
              <a:t>The white boxes illustrate the total crashes incurred at each intersection during this time period.  The two IDOT intersections, (click) US 34 and US 30, exhibit the highest number of crashes.  However they also have substantially greater traffic as they are a state route. (click) Of more </a:t>
            </a:r>
            <a:r>
              <a:rPr lang="en-US" dirty="0" smtClean="0"/>
              <a:t>significant</a:t>
            </a:r>
            <a:r>
              <a:rPr lang="en-US" baseline="0" dirty="0" smtClean="0"/>
              <a:t> </a:t>
            </a:r>
            <a:r>
              <a:rPr lang="en-US" dirty="0" smtClean="0"/>
              <a:t>consequence </a:t>
            </a:r>
            <a:r>
              <a:rPr lang="en-US" dirty="0"/>
              <a:t>is the number of crashes on the local jurisdiction intersections of </a:t>
            </a:r>
            <a:r>
              <a:rPr lang="en-US" dirty="0" smtClean="0"/>
              <a:t>Douglas, North, </a:t>
            </a:r>
            <a:r>
              <a:rPr lang="en-US" dirty="0"/>
              <a:t>Fifth and Harvey.  Higher crash rates may indicate that these intersections are starting to experience capacity issues. </a:t>
            </a:r>
          </a:p>
          <a:p>
            <a:endParaRPr lang="en-US" dirty="0"/>
          </a:p>
          <a:p>
            <a:r>
              <a:rPr lang="en-US" dirty="0"/>
              <a:t>Another notable item on this graph is the large portion of these pie charts shown in light blue.  (click)  Light blue indicates the rear end collision rate.  As congestion increases along a corridor, drivers can be surprised by the need to stop for congestion, driving up rear end crash rates.</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10</a:t>
            </a:fld>
            <a:endParaRPr lang="en-US"/>
          </a:p>
        </p:txBody>
      </p:sp>
    </p:spTree>
    <p:extLst>
      <p:ext uri="{BB962C8B-B14F-4D97-AF65-F5344CB8AC3E}">
        <p14:creationId xmlns:p14="http://schemas.microsoft.com/office/powerpoint/2010/main" val="2286438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next</a:t>
            </a:r>
            <a:r>
              <a:rPr lang="en-US" baseline="0" dirty="0" smtClean="0"/>
              <a:t> step in the planning process </a:t>
            </a:r>
            <a:r>
              <a:rPr lang="en-US" baseline="0" dirty="0" smtClean="0"/>
              <a:t>was </a:t>
            </a:r>
            <a:r>
              <a:rPr lang="en-US" baseline="0" dirty="0" smtClean="0"/>
              <a:t>to develop alternatives for consideration.</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11</a:t>
            </a:fld>
            <a:endParaRPr lang="en-US"/>
          </a:p>
        </p:txBody>
      </p:sp>
    </p:spTree>
    <p:extLst>
      <p:ext uri="{BB962C8B-B14F-4D97-AF65-F5344CB8AC3E}">
        <p14:creationId xmlns:p14="http://schemas.microsoft.com/office/powerpoint/2010/main" val="1230447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help us develop and</a:t>
            </a:r>
            <a:r>
              <a:rPr lang="en-US" baseline="0" dirty="0" smtClean="0"/>
              <a:t> consider alternatives, the Village formed an advisory team for the corridor, known as the WolfCAT.  The </a:t>
            </a:r>
            <a:r>
              <a:rPr lang="en-US" baseline="0" dirty="0" err="1" smtClean="0"/>
              <a:t>wolfcat</a:t>
            </a:r>
            <a:r>
              <a:rPr lang="en-US" baseline="0" dirty="0" smtClean="0"/>
              <a:t> team consisted of several stakeholders that play an important role along the corridor.  These included (click) School District 308, (click) the Illinois Department of Transportation (IDOT), (click) the Oswegoland Park District, Kendall County and the City of Aurora as well as (click) property owners, residents, homeowners associations and businesses along the corridor.  We invited any interested stakeholders to join the group at our first public meeting, and this resulted in a dynamic and engaged group.   The Village of Oswego thanks all of the members of this vibrant group.  They are an integral part of this project plan and their service to the Village on this important project is much appreciated..</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12</a:t>
            </a:fld>
            <a:endParaRPr lang="en-US"/>
          </a:p>
        </p:txBody>
      </p:sp>
    </p:spTree>
    <p:extLst>
      <p:ext uri="{BB962C8B-B14F-4D97-AF65-F5344CB8AC3E}">
        <p14:creationId xmlns:p14="http://schemas.microsoft.com/office/powerpoint/2010/main" val="2995005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The WolfCAT spent some time understanding the role that Wolfs Crossing plays in the Village’s overall transportation network and what the character of the roadway should be.</a:t>
            </a:r>
          </a:p>
          <a:p>
            <a:pPr defTabSz="882762">
              <a:defRPr/>
            </a:pPr>
            <a:endParaRPr lang="en-US" dirty="0"/>
          </a:p>
          <a:p>
            <a:pPr defTabSz="882762">
              <a:defRPr/>
            </a:pPr>
            <a:r>
              <a:rPr lang="en-US" dirty="0"/>
              <a:t>(click) Looking at the area in general, US 34 is a state route, functioning as a commercial corridor designed to attract traffic. It is a straight alignment, four lane roadway with turn lanes at multiple locations </a:t>
            </a:r>
            <a:r>
              <a:rPr lang="en-US" dirty="0" smtClean="0"/>
              <a:t>to access </a:t>
            </a:r>
            <a:r>
              <a:rPr lang="en-US" dirty="0"/>
              <a:t>local businesses.</a:t>
            </a:r>
          </a:p>
          <a:p>
            <a:pPr defTabSz="882762">
              <a:defRPr/>
            </a:pPr>
            <a:endParaRPr lang="en-US" dirty="0"/>
          </a:p>
          <a:p>
            <a:pPr defTabSz="882762">
              <a:defRPr/>
            </a:pPr>
            <a:r>
              <a:rPr lang="en-US" dirty="0"/>
              <a:t>(click) In contrast, Wolfs Crossing is a residential corridor.  Thus the WolfCAT chose to honor the Village’s vision of bold, balanced and bountiful for this project  The corridor, when 5 lanes are needed, will include a vegetated median </a:t>
            </a:r>
            <a:r>
              <a:rPr lang="en-US" dirty="0" smtClean="0"/>
              <a:t>and native plantings to </a:t>
            </a:r>
            <a:r>
              <a:rPr lang="en-US" dirty="0"/>
              <a:t>help maintain the pastoral nature of the roadway corridor.</a:t>
            </a:r>
          </a:p>
        </p:txBody>
      </p:sp>
      <p:sp>
        <p:nvSpPr>
          <p:cNvPr id="4" name="Slide Number Placeholder 3"/>
          <p:cNvSpPr>
            <a:spLocks noGrp="1"/>
          </p:cNvSpPr>
          <p:nvPr>
            <p:ph type="sldNum" sz="quarter" idx="10"/>
          </p:nvPr>
        </p:nvSpPr>
        <p:spPr/>
        <p:txBody>
          <a:bodyPr/>
          <a:lstStyle/>
          <a:p>
            <a:fld id="{92B97EA8-5ADF-4969-B0A3-A323745BE7A9}" type="slidenum">
              <a:rPr lang="en-US" smtClean="0"/>
              <a:t>13</a:t>
            </a:fld>
            <a:endParaRPr lang="en-US"/>
          </a:p>
        </p:txBody>
      </p:sp>
    </p:spTree>
    <p:extLst>
      <p:ext uri="{BB962C8B-B14F-4D97-AF65-F5344CB8AC3E}">
        <p14:creationId xmlns:p14="http://schemas.microsoft.com/office/powerpoint/2010/main" val="2519059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r>
              <a:rPr lang="en-US" dirty="0"/>
              <a:t>The corridor advisory team accomplished many tasks as a part of their work on this project.</a:t>
            </a:r>
          </a:p>
          <a:p>
            <a:pPr defTabSz="882762"/>
            <a:endParaRPr lang="en-US" dirty="0"/>
          </a:p>
          <a:p>
            <a:pPr defTabSz="882762"/>
            <a:r>
              <a:rPr lang="en-US" dirty="0"/>
              <a:t>(click 3 times)  First they formulated a formal purpose and need statement, capturing all of the reasons that the project is needed</a:t>
            </a:r>
          </a:p>
          <a:p>
            <a:pPr defTabSz="882762"/>
            <a:endParaRPr lang="en-US" dirty="0"/>
          </a:p>
          <a:p>
            <a:pPr defTabSz="882762"/>
            <a:r>
              <a:rPr lang="en-US" dirty="0"/>
              <a:t>(click)  They worked hard to develop a recommended alignment.  The roadway centerline consists of a </a:t>
            </a:r>
            <a:r>
              <a:rPr lang="en-US" dirty="0" smtClean="0"/>
              <a:t>series of gentle curves </a:t>
            </a:r>
            <a:r>
              <a:rPr lang="en-US" dirty="0"/>
              <a:t>to make the corridor feel more like a peaceful residential drive rather than a race down a commercial thoroughfare. (click) they learned about and recommended intersection types for each of the intersections along the Corridor and finally (click) they recommended a cross section which included two lanes in either direction with a landscaped median, shared use path on the north right of way and sidewalk on the south side</a:t>
            </a:r>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14</a:t>
            </a:fld>
            <a:endParaRPr lang="en-US"/>
          </a:p>
        </p:txBody>
      </p:sp>
    </p:spTree>
    <p:extLst>
      <p:ext uri="{BB962C8B-B14F-4D97-AF65-F5344CB8AC3E}">
        <p14:creationId xmlns:p14="http://schemas.microsoft.com/office/powerpoint/2010/main" val="28327504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considering intersection options, the WolfCAT spent some time learning about the differences between stop signs, traffic signals and roundabouts. The difference in these intersection control types is </a:t>
            </a:r>
            <a:r>
              <a:rPr lang="en-US" dirty="0" smtClean="0"/>
              <a:t>not </a:t>
            </a:r>
            <a:r>
              <a:rPr lang="en-US" dirty="0"/>
              <a:t>simply in just the look and feel, but rather in the benefits that they provide.</a:t>
            </a:r>
          </a:p>
          <a:p>
            <a:endParaRPr lang="en-US" dirty="0"/>
          </a:p>
          <a:p>
            <a:r>
              <a:rPr lang="en-US" dirty="0"/>
              <a:t>First, lets look at the differences in crash potential. (click) Traffic signals and stop signs function by assigning the right-of-way to each of the legs of the intersection (click) </a:t>
            </a:r>
            <a:r>
              <a:rPr lang="en-US" dirty="0" smtClean="0"/>
              <a:t>however signals </a:t>
            </a:r>
            <a:r>
              <a:rPr lang="en-US" dirty="0"/>
              <a:t>and stop signs typically tend to increase rear end crashes, as vehicles are now approaching a stopped condition at the intersection. (click) Overall, traffic signals win out over stop signs, resulting in a reduction of crashes anywhere from 5 to 45% </a:t>
            </a:r>
          </a:p>
          <a:p>
            <a:endParaRPr lang="en-US" dirty="0"/>
          </a:p>
          <a:p>
            <a:r>
              <a:rPr lang="en-US" dirty="0" smtClean="0"/>
              <a:t>(</a:t>
            </a:r>
            <a:r>
              <a:rPr lang="en-US" dirty="0"/>
              <a:t>click) Roundabouts on the other </a:t>
            </a:r>
            <a:r>
              <a:rPr lang="en-US" dirty="0" smtClean="0"/>
              <a:t>hand, (</a:t>
            </a:r>
            <a:r>
              <a:rPr lang="en-US" dirty="0"/>
              <a:t>click) physically reduce the number of possible conflict points between vehicles, as vehicles only approach from one direction and simply do not encounter each other. </a:t>
            </a:r>
            <a:r>
              <a:rPr lang="en-US" dirty="0" smtClean="0"/>
              <a:t>(</a:t>
            </a:r>
            <a:r>
              <a:rPr lang="en-US" dirty="0"/>
              <a:t>click)  Roundabouts result in reduced severity of crashes due to slower speeds when navigating the roundabout. (click) </a:t>
            </a:r>
            <a:r>
              <a:rPr lang="en-US" dirty="0" smtClean="0"/>
              <a:t>and so </a:t>
            </a:r>
            <a:r>
              <a:rPr lang="en-US" dirty="0"/>
              <a:t>overall, roundabouts offer a reduction of 60 to 70% of the </a:t>
            </a:r>
            <a:r>
              <a:rPr lang="en-US" dirty="0" smtClean="0"/>
              <a:t>crashes </a:t>
            </a:r>
            <a:r>
              <a:rPr lang="en-US" dirty="0"/>
              <a:t>compared to an all way stop </a:t>
            </a:r>
          </a:p>
          <a:p>
            <a:endParaRPr lang="en-US" dirty="0"/>
          </a:p>
          <a:p>
            <a:r>
              <a:rPr lang="en-US" dirty="0"/>
              <a:t>(click) The reason for the significant crash reduction is due to the reduction in potential </a:t>
            </a:r>
            <a:r>
              <a:rPr lang="en-US" dirty="0" smtClean="0"/>
              <a:t>points </a:t>
            </a:r>
            <a:r>
              <a:rPr lang="en-US" dirty="0"/>
              <a:t>of conflict or conflict points.  Conflict points are simply any locations where two vehicles could possibly run into each other in any given intersection. </a:t>
            </a:r>
            <a:r>
              <a:rPr lang="en-US" dirty="0" smtClean="0"/>
              <a:t>(</a:t>
            </a:r>
            <a:r>
              <a:rPr lang="en-US" dirty="0"/>
              <a:t>click)  The conventional intersection on the left shows all the different operational spots in an intersection (conflicts) that could possibly result in crashes.  These are shown as green, yellow and red </a:t>
            </a:r>
            <a:r>
              <a:rPr lang="en-US" dirty="0" smtClean="0"/>
              <a:t>circles.  </a:t>
            </a:r>
            <a:r>
              <a:rPr lang="en-US" dirty="0"/>
              <a:t>(click) </a:t>
            </a:r>
            <a:r>
              <a:rPr lang="en-US" dirty="0" smtClean="0"/>
              <a:t>The roundabout </a:t>
            </a:r>
            <a:r>
              <a:rPr lang="en-US" dirty="0"/>
              <a:t>graphic on the right shows the conflict locations in that configuration. (click) Looking at these in summary, in a conventional intersection there are 32 conflict points as compared to 8 in a roundabout. The severity of the crashes are shown as green, yellow and red.  As can be noted, 16 of those conflict points in the conventional intersection are cross type conflicts (red) and tend to be more severe due to their angular nature and often higher speed.</a:t>
            </a:r>
          </a:p>
          <a:p>
            <a:r>
              <a:rPr lang="en-US" dirty="0"/>
              <a:t> </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15</a:t>
            </a:fld>
            <a:endParaRPr lang="en-US"/>
          </a:p>
        </p:txBody>
      </p:sp>
    </p:spTree>
    <p:extLst>
      <p:ext uri="{BB962C8B-B14F-4D97-AF65-F5344CB8AC3E}">
        <p14:creationId xmlns:p14="http://schemas.microsoft.com/office/powerpoint/2010/main" val="26522154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dirty="0"/>
              <a:t>In addition to significantly reduced crash potential, roundabouts also offer improvements in traffic operations. Traffic engineers quantify the operation of an intersection by the delay that drivers experience while traveling through the intersection.  Our project team looked at a roundabout at Harvey Road to compare the differences in how quickly traffic will travel around the intersection in the three different design scenarios.  In a conventional all way stop sign controlled intersection today, traffic experiences 76 seconds of average delay (click</a:t>
            </a:r>
            <a:r>
              <a:rPr lang="en-US" sz="1600" dirty="0" smtClean="0"/>
              <a:t>) and will be even higher in 2040.  If </a:t>
            </a:r>
            <a:r>
              <a:rPr lang="en-US" sz="1600" dirty="0"/>
              <a:t>we install a traditional signal </a:t>
            </a:r>
            <a:r>
              <a:rPr lang="en-US" sz="1600" dirty="0" smtClean="0"/>
              <a:t>at this </a:t>
            </a:r>
            <a:r>
              <a:rPr lang="en-US" sz="1600" dirty="0"/>
              <a:t>intersection, under 2040 traffic conditions </a:t>
            </a:r>
            <a:r>
              <a:rPr lang="en-US" sz="1600" dirty="0" smtClean="0"/>
              <a:t>the </a:t>
            </a:r>
            <a:r>
              <a:rPr lang="en-US" sz="1600" dirty="0"/>
              <a:t>delays are reduced to 23.9 </a:t>
            </a:r>
            <a:r>
              <a:rPr lang="en-US" sz="1600" dirty="0" smtClean="0"/>
              <a:t>seconds </a:t>
            </a:r>
            <a:r>
              <a:rPr lang="en-US" sz="1600" dirty="0"/>
              <a:t>(click) and with a roundabout we see even more improvement, reducing delays to just 5.8 seconds.</a:t>
            </a:r>
          </a:p>
          <a:p>
            <a:r>
              <a:rPr lang="en-US" sz="1600" dirty="0"/>
              <a:t> </a:t>
            </a:r>
            <a:endParaRPr lang="en-US" sz="1400" dirty="0"/>
          </a:p>
        </p:txBody>
      </p:sp>
      <p:sp>
        <p:nvSpPr>
          <p:cNvPr id="4" name="Slide Number Placeholder 3"/>
          <p:cNvSpPr>
            <a:spLocks noGrp="1"/>
          </p:cNvSpPr>
          <p:nvPr>
            <p:ph type="sldNum" sz="quarter" idx="10"/>
          </p:nvPr>
        </p:nvSpPr>
        <p:spPr/>
        <p:txBody>
          <a:bodyPr/>
          <a:lstStyle/>
          <a:p>
            <a:fld id="{FF279DED-924C-C041-AF91-CD008AAA6243}" type="slidenum">
              <a:rPr lang="en-US" smtClean="0"/>
              <a:pPr/>
              <a:t>16</a:t>
            </a:fld>
            <a:endParaRPr lang="en-US"/>
          </a:p>
        </p:txBody>
      </p:sp>
    </p:spTree>
    <p:extLst>
      <p:ext uri="{BB962C8B-B14F-4D97-AF65-F5344CB8AC3E}">
        <p14:creationId xmlns:p14="http://schemas.microsoft.com/office/powerpoint/2010/main" val="321596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the reduced crash potential and significantly reduced delays, it is easy to see why roundabouts are becoming so popular. But how exactly do they work? Let’s look at a roundabout and talk a bit about how it operates.  This simple graphic illustrates a traditional roundabout. (click)  Understanding who has to yield is the key to understanding roundabouts.  There </a:t>
            </a:r>
            <a:r>
              <a:rPr lang="en-US" dirty="0" smtClean="0"/>
              <a:t>are always </a:t>
            </a:r>
            <a:r>
              <a:rPr lang="en-US" dirty="0"/>
              <a:t>yield signs posted at every entry to remind drivers entering to yield to pedestrians, cyclists and roundabout vehicles. (click) Drivers should always proceed in a counterclockwise motion  (click) It is important to note that  (click) roundabouts can have more than one lane. The number of lanes required is based on the volume of traffic traveling through the roundabout. (click)  A roundabout is designed with special geometry that forces </a:t>
            </a:r>
            <a:r>
              <a:rPr lang="en-US" dirty="0" smtClean="0"/>
              <a:t>slower </a:t>
            </a:r>
            <a:r>
              <a:rPr lang="en-US" dirty="0"/>
              <a:t>speeds around the circle, contributing to the reduced crash potential. (click)  Pedestrians will have access at the location that allows the shortest distance for crossing. (click) The overall general rule when navigating a roundabout is that drivers in the circle have the right of way, and anyone entering must yield to circulating traffic, </a:t>
            </a:r>
            <a:r>
              <a:rPr lang="en-US" dirty="0" smtClean="0"/>
              <a:t>as well as pedestrians </a:t>
            </a:r>
            <a:r>
              <a:rPr lang="en-US" dirty="0"/>
              <a:t>and bicyclists.</a:t>
            </a:r>
          </a:p>
          <a:p>
            <a:endParaRPr lang="en-US" dirty="0"/>
          </a:p>
          <a:p>
            <a:r>
              <a:rPr lang="en-US" dirty="0"/>
              <a:t>(click) You may be familiar with some of the local roundabouts in the area.  These include Sullivan and Highland in the city of Aurora, Dugan Road and Granart </a:t>
            </a:r>
            <a:r>
              <a:rPr lang="en-US" dirty="0" smtClean="0"/>
              <a:t>Road in </a:t>
            </a:r>
            <a:r>
              <a:rPr lang="en-US" dirty="0"/>
              <a:t>the </a:t>
            </a:r>
            <a:r>
              <a:rPr lang="en-US" dirty="0" smtClean="0"/>
              <a:t>Village </a:t>
            </a:r>
            <a:r>
              <a:rPr lang="en-US" dirty="0"/>
              <a:t>of Sugar Grove, and </a:t>
            </a:r>
            <a:r>
              <a:rPr lang="en-US" dirty="0" smtClean="0"/>
              <a:t>Renwick </a:t>
            </a:r>
            <a:r>
              <a:rPr lang="en-US" dirty="0"/>
              <a:t>Road and </a:t>
            </a:r>
            <a:r>
              <a:rPr lang="en-US" dirty="0" err="1" smtClean="0"/>
              <a:t>Drauden</a:t>
            </a:r>
            <a:r>
              <a:rPr lang="en-US" dirty="0" smtClean="0"/>
              <a:t> Road in </a:t>
            </a:r>
            <a:r>
              <a:rPr lang="en-US" dirty="0"/>
              <a:t>the Village of Plainfield.  We encourage you to visit these roundabouts and drive them to see for yourself how effective they function in reducing traffic delays.  It takes a bit of time to get comfortable with their operation, but motorists say once they have used him they truly appreciate the benefit that they provide.</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17</a:t>
            </a:fld>
            <a:endParaRPr lang="en-US"/>
          </a:p>
        </p:txBody>
      </p:sp>
    </p:spTree>
    <p:extLst>
      <p:ext uri="{BB962C8B-B14F-4D97-AF65-F5344CB8AC3E}">
        <p14:creationId xmlns:p14="http://schemas.microsoft.com/office/powerpoint/2010/main" val="42797906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invite</a:t>
            </a:r>
            <a:r>
              <a:rPr lang="en-US" baseline="0" dirty="0" smtClean="0"/>
              <a:t> you to watch a video of how roundabouts work in the exhibit viewing area outside.</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18</a:t>
            </a:fld>
            <a:endParaRPr lang="en-US"/>
          </a:p>
        </p:txBody>
      </p:sp>
    </p:spTree>
    <p:extLst>
      <p:ext uri="{BB962C8B-B14F-4D97-AF65-F5344CB8AC3E}">
        <p14:creationId xmlns:p14="http://schemas.microsoft.com/office/powerpoint/2010/main" val="20092774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Based on all that they learned about intersection functions, the WolfCAT assisted in developing three alternatives.  These were presented for consideration by the public at Public Meeting No 2 on June 29, 2017. 50 attendees joined us to learn about these alternatives. Alternative one is a corridor of all traffic signals. Alternatives two and three were a combination of roundabouts and signals.. We asked attendees to submit written comments on their favorite alternative. Surprisingly, we received no votes for the corridor of all signals, telling us that Oswego residents are open to constructing roundabouts on Wolfs Crossing.   We received an equal number of votes for alternative 2 and 3.  </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19</a:t>
            </a:fld>
            <a:endParaRPr lang="en-US"/>
          </a:p>
        </p:txBody>
      </p:sp>
    </p:spTree>
    <p:extLst>
      <p:ext uri="{BB962C8B-B14F-4D97-AF65-F5344CB8AC3E}">
        <p14:creationId xmlns:p14="http://schemas.microsoft.com/office/powerpoint/2010/main" val="23399819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6581">
              <a:defRPr/>
            </a:pPr>
            <a:r>
              <a:rPr lang="en-US" baseline="0" dirty="0" smtClean="0"/>
              <a:t>The purpose of t</a:t>
            </a:r>
            <a:r>
              <a:rPr lang="en-US" dirty="0" smtClean="0"/>
              <a:t>onight’s </a:t>
            </a:r>
            <a:r>
              <a:rPr lang="en-US" dirty="0" smtClean="0"/>
              <a:t>event</a:t>
            </a:r>
            <a:r>
              <a:rPr lang="en-US" baseline="0" dirty="0" smtClean="0"/>
              <a:t> </a:t>
            </a:r>
            <a:r>
              <a:rPr lang="en-US" baseline="0" dirty="0" smtClean="0"/>
              <a:t>is to conduct the official public meeting for this project, which is required under the National Environmental Policy Act, or NEPA.  You may have attended other public or stakeholder meetings and provided your feedback on alternatives and plans along the way.  Those were held because the Village of Oswego truly wants your participation and feedback on this project, but were not required as a part of NEPA. </a:t>
            </a:r>
          </a:p>
          <a:p>
            <a:pPr defTabSz="926581">
              <a:defRPr/>
            </a:pPr>
            <a:endParaRPr lang="en-US" baseline="0" dirty="0" smtClean="0"/>
          </a:p>
          <a:p>
            <a:pPr defTabSz="926581">
              <a:defRPr/>
            </a:pPr>
            <a:r>
              <a:rPr lang="en-US" baseline="0" dirty="0" smtClean="0"/>
              <a:t>Tonight we will formally present the preferred alternative and request your feedback on our proposed plan.</a:t>
            </a:r>
          </a:p>
          <a:p>
            <a:endParaRPr lang="de-DE" baseline="0" dirty="0" smtClean="0"/>
          </a:p>
          <a:p>
            <a:r>
              <a:rPr lang="de-DE" baseline="0" dirty="0" smtClean="0"/>
              <a:t>The format of tonight‘s meeting is as follows:</a:t>
            </a:r>
          </a:p>
          <a:p>
            <a:endParaRPr lang="de-DE" baseline="0" dirty="0" smtClean="0"/>
          </a:p>
          <a:p>
            <a:r>
              <a:rPr lang="de-DE" baseline="0" dirty="0" smtClean="0"/>
              <a:t>(click) You will hear about the project in this narrated presentation.</a:t>
            </a:r>
          </a:p>
          <a:p>
            <a:endParaRPr lang="de-DE" baseline="0" dirty="0" smtClean="0"/>
          </a:p>
          <a:p>
            <a:r>
              <a:rPr lang="de-DE" baseline="0" dirty="0" smtClean="0"/>
              <a:t>(click) After the presentation, you can proceed into the exhibit area where you can speak with members of our project team.  The team includes Village of Oswego representatives, as well as representatives from our design consultant, who are ready to answer questions that you may have about the project.</a:t>
            </a:r>
          </a:p>
          <a:p>
            <a:pPr lvl="0">
              <a:buFont typeface="Arial" pitchFamily="34" charset="0"/>
              <a:buNone/>
            </a:pPr>
            <a:endParaRPr lang="de-DE" baseline="0" dirty="0" smtClean="0"/>
          </a:p>
          <a:p>
            <a:pPr lvl="0">
              <a:buFont typeface="Arial" pitchFamily="34" charset="0"/>
              <a:buNone/>
            </a:pPr>
            <a:r>
              <a:rPr lang="de-DE" baseline="0" dirty="0" smtClean="0"/>
              <a:t>(click) We invite you to ask questions so you can fully learn about the plan and how it may impact you.</a:t>
            </a:r>
          </a:p>
          <a:p>
            <a:pPr lvl="1">
              <a:buFont typeface="Arial" pitchFamily="34" charset="0"/>
              <a:buNone/>
            </a:pPr>
            <a:endParaRPr lang="de-DE" baseline="0" dirty="0" smtClean="0"/>
          </a:p>
          <a:p>
            <a:pPr lvl="0">
              <a:buFont typeface="Arial" pitchFamily="34" charset="0"/>
              <a:buNone/>
            </a:pPr>
            <a:r>
              <a:rPr lang="de-DE" baseline="0" dirty="0" smtClean="0"/>
              <a:t>(click) Please note that if you want your comments to become part of the </a:t>
            </a:r>
            <a:r>
              <a:rPr lang="de-DE" baseline="0" dirty="0" smtClean="0"/>
              <a:t>official public record for this project, </a:t>
            </a:r>
            <a:r>
              <a:rPr lang="de-DE" baseline="0" dirty="0" smtClean="0"/>
              <a:t>it is important that you (click) write them down.  Forms are available in the comment area for your use</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a:t>
            </a:fld>
            <a:endParaRPr lang="en-US"/>
          </a:p>
        </p:txBody>
      </p:sp>
    </p:spTree>
    <p:extLst>
      <p:ext uri="{BB962C8B-B14F-4D97-AF65-F5344CB8AC3E}">
        <p14:creationId xmlns:p14="http://schemas.microsoft.com/office/powerpoint/2010/main" val="12014006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we learned at public meeting number two and our final </a:t>
            </a:r>
            <a:r>
              <a:rPr lang="en-US" dirty="0" err="1"/>
              <a:t>WolfCAT’s</a:t>
            </a:r>
            <a:r>
              <a:rPr lang="en-US" dirty="0"/>
              <a:t> input, the team has developed the final proposed plan </a:t>
            </a:r>
            <a:r>
              <a:rPr lang="en-US" dirty="0" smtClean="0"/>
              <a:t>for </a:t>
            </a:r>
            <a:r>
              <a:rPr lang="en-US" dirty="0"/>
              <a:t>Wolfs Crossing for your review tonight</a:t>
            </a:r>
            <a:r>
              <a:rPr lang="en-US" dirty="0" smtClean="0"/>
              <a:t>. </a:t>
            </a:r>
            <a:endParaRPr lang="en-US" dirty="0"/>
          </a:p>
          <a:p>
            <a:r>
              <a:rPr lang="en-US" dirty="0"/>
              <a:t> </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20</a:t>
            </a:fld>
            <a:endParaRPr lang="en-US"/>
          </a:p>
        </p:txBody>
      </p:sp>
    </p:spTree>
    <p:extLst>
      <p:ext uri="{BB962C8B-B14F-4D97-AF65-F5344CB8AC3E}">
        <p14:creationId xmlns:p14="http://schemas.microsoft.com/office/powerpoint/2010/main" val="30388047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depicts the recommended alternative for Wolfs Crossing. </a:t>
            </a:r>
            <a:r>
              <a:rPr lang="en-US" dirty="0" smtClean="0"/>
              <a:t>The </a:t>
            </a:r>
            <a:r>
              <a:rPr lang="en-US" dirty="0"/>
              <a:t>team studied each intersection to assess whether or not a roundabout could be reasonably built without substantial impacts </a:t>
            </a:r>
            <a:r>
              <a:rPr lang="en-US" dirty="0" smtClean="0"/>
              <a:t>and if </a:t>
            </a:r>
            <a:r>
              <a:rPr lang="en-US" dirty="0"/>
              <a:t>it would perform well in tandem with other intersection </a:t>
            </a:r>
            <a:r>
              <a:rPr lang="en-US" dirty="0" smtClean="0"/>
              <a:t>control</a:t>
            </a:r>
            <a:r>
              <a:rPr lang="en-US" dirty="0"/>
              <a:t>.  In looking at the property impacts</a:t>
            </a:r>
            <a:r>
              <a:rPr lang="en-US" dirty="0" smtClean="0"/>
              <a:t>, environmental</a:t>
            </a:r>
            <a:r>
              <a:rPr lang="en-US" baseline="0" dirty="0" smtClean="0"/>
              <a:t> and historic property impacts, and </a:t>
            </a:r>
            <a:r>
              <a:rPr lang="en-US" dirty="0" smtClean="0"/>
              <a:t>the </a:t>
            </a:r>
            <a:r>
              <a:rPr lang="en-US" dirty="0"/>
              <a:t>overall operation of multiple roundabouts running in tandem closely on a corridor, it was determined that (click) four of the intersections </a:t>
            </a:r>
            <a:r>
              <a:rPr lang="en-US" dirty="0" smtClean="0"/>
              <a:t>can </a:t>
            </a:r>
            <a:r>
              <a:rPr lang="en-US" dirty="0"/>
              <a:t>be designed as roundabouts.  These include Southbury </a:t>
            </a:r>
            <a:r>
              <a:rPr lang="en-US" dirty="0" smtClean="0"/>
              <a:t>Boulevard, </a:t>
            </a:r>
            <a:r>
              <a:rPr lang="en-US" dirty="0"/>
              <a:t>Douglas Road North, 5th Ave. and Harvey Road .  </a:t>
            </a:r>
            <a:r>
              <a:rPr lang="en-US" dirty="0" smtClean="0"/>
              <a:t>The five remaining </a:t>
            </a:r>
            <a:r>
              <a:rPr lang="en-US" dirty="0"/>
              <a:t>intersections (click) Illinois 34, Roth Road, Oswego East high school </a:t>
            </a:r>
            <a:r>
              <a:rPr lang="en-US" dirty="0" smtClean="0"/>
              <a:t>intersection, US30 and Eola Heggs, </a:t>
            </a:r>
            <a:r>
              <a:rPr lang="en-US" dirty="0"/>
              <a:t>will be developed and/or remain as traditional traffic </a:t>
            </a:r>
            <a:r>
              <a:rPr lang="en-US" dirty="0" smtClean="0"/>
              <a:t>signals.  </a:t>
            </a:r>
          </a:p>
          <a:p>
            <a:endParaRPr lang="en-US" dirty="0" smtClean="0"/>
          </a:p>
          <a:p>
            <a:r>
              <a:rPr lang="en-US" dirty="0" smtClean="0"/>
              <a:t>Based on the</a:t>
            </a:r>
            <a:r>
              <a:rPr lang="en-US" baseline="0" dirty="0" smtClean="0"/>
              <a:t> 2040 traffic projections, t</a:t>
            </a:r>
            <a:r>
              <a:rPr lang="en-US" dirty="0" smtClean="0"/>
              <a:t>he</a:t>
            </a:r>
            <a:r>
              <a:rPr lang="en-US" baseline="0" dirty="0" smtClean="0"/>
              <a:t> roadway cross section is recommended to be three lanes (one lane in each direction plus a turning lane) from IL 34 to Southbury Boulevard, and Five lanes (two lanes in each direction plus a turning lane) from Southbury to Eola/Heggs.</a:t>
            </a:r>
          </a:p>
          <a:p>
            <a:endParaRPr lang="en-US" baseline="0" dirty="0" smtClean="0"/>
          </a:p>
          <a:p>
            <a:r>
              <a:rPr lang="en-US" baseline="0" dirty="0" smtClean="0"/>
              <a:t>The main goal of the NEPA process is to develop a preferred alternative that minimizes impacts to the environment.  The gentle curve of the roadway alignment provided the Village with a unique tool to not only minimize impacts, but in several locations completely avoid them by shifting the alignment out of the way of the potential impact.  For instance, the Roth Road intersection has been shifted to eliminate impacts to the historic church on the northeast corner of the intersection.  An exhibit in the viewing gallery illustrates the minimal environmental impacts anticipated on this corridor.</a:t>
            </a:r>
            <a:endParaRPr lang="en-US" dirty="0" smtClean="0"/>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21</a:t>
            </a:fld>
            <a:endParaRPr lang="en-US"/>
          </a:p>
        </p:txBody>
      </p:sp>
    </p:spTree>
    <p:extLst>
      <p:ext uri="{BB962C8B-B14F-4D97-AF65-F5344CB8AC3E}">
        <p14:creationId xmlns:p14="http://schemas.microsoft.com/office/powerpoint/2010/main" val="3566323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a:t>
            </a:r>
            <a:r>
              <a:rPr lang="en-US" dirty="0" smtClean="0"/>
              <a:t>3-dimensional </a:t>
            </a:r>
            <a:r>
              <a:rPr lang="en-US" dirty="0"/>
              <a:t>view of what the roadway cross-section would look like. Initially the roadway section in undeveloped areas of the corridor will have two traffic lanes in each direction </a:t>
            </a:r>
            <a:r>
              <a:rPr lang="en-US" dirty="0" smtClean="0"/>
              <a:t>accompanied </a:t>
            </a:r>
            <a:r>
              <a:rPr lang="en-US" dirty="0"/>
              <a:t>by a multi use path on the north side of the </a:t>
            </a:r>
            <a:r>
              <a:rPr lang="en-US" dirty="0" smtClean="0"/>
              <a:t>road.</a:t>
            </a:r>
            <a:r>
              <a:rPr lang="en-US" baseline="0" dirty="0" smtClean="0"/>
              <a:t>  T</a:t>
            </a:r>
            <a:r>
              <a:rPr lang="en-US" dirty="0" smtClean="0"/>
              <a:t>his </a:t>
            </a:r>
            <a:r>
              <a:rPr lang="en-US" dirty="0"/>
              <a:t>can accommodate pedestrians and cyclists and </a:t>
            </a:r>
            <a:r>
              <a:rPr lang="en-US" dirty="0" smtClean="0"/>
              <a:t>will provide access</a:t>
            </a:r>
            <a:r>
              <a:rPr lang="en-US" baseline="0" dirty="0" smtClean="0"/>
              <a:t> to the existing</a:t>
            </a:r>
            <a:r>
              <a:rPr lang="en-US" dirty="0" smtClean="0"/>
              <a:t> developments </a:t>
            </a:r>
            <a:r>
              <a:rPr lang="en-US" dirty="0"/>
              <a:t>on the north side of the road. In the ultimate, </a:t>
            </a:r>
            <a:r>
              <a:rPr lang="en-US" dirty="0" smtClean="0"/>
              <a:t>an </a:t>
            </a:r>
            <a:r>
              <a:rPr lang="en-US" dirty="0"/>
              <a:t>additional sidewalk would be added on the south side of the </a:t>
            </a:r>
            <a:r>
              <a:rPr lang="en-US" dirty="0" smtClean="0"/>
              <a:t>road to accommodate</a:t>
            </a:r>
            <a:r>
              <a:rPr lang="en-US" baseline="0" dirty="0" smtClean="0"/>
              <a:t> future developments on the south side of the roadway corridor.</a:t>
            </a:r>
            <a:endParaRPr lang="en-US" dirty="0"/>
          </a:p>
          <a:p>
            <a:pPr defTabSz="933167">
              <a:defRPr/>
            </a:pPr>
            <a:endParaRPr lang="en-US" dirty="0"/>
          </a:p>
          <a:p>
            <a:endParaRPr lang="en-US" dirty="0" smtClean="0"/>
          </a:p>
          <a:p>
            <a:endParaRPr lang="en-US" dirty="0" smtClean="0"/>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22</a:t>
            </a:fld>
            <a:endParaRPr lang="en-US"/>
          </a:p>
        </p:txBody>
      </p:sp>
    </p:spTree>
    <p:extLst>
      <p:ext uri="{BB962C8B-B14F-4D97-AF65-F5344CB8AC3E}">
        <p14:creationId xmlns:p14="http://schemas.microsoft.com/office/powerpoint/2010/main" val="3947665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Drainage is a major consideration on this project. The yellow line at the top of this map depicts wolfs crossing. (click) The five colored areas on this map labeled drainage areas (DA) one through five,</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graphically represent the watersheds that all drain</a:t>
            </a:r>
            <a:r>
              <a:rPr lang="en-US" sz="1200" kern="1200" baseline="0" dirty="0" smtClean="0">
                <a:solidFill>
                  <a:schemeClr val="tx1"/>
                </a:solidFill>
                <a:effectLst/>
                <a:latin typeface="+mn-lt"/>
                <a:ea typeface="+mn-ea"/>
                <a:cs typeface="+mn-cs"/>
              </a:rPr>
              <a:t> to </a:t>
            </a:r>
            <a:r>
              <a:rPr lang="en-US" sz="1200" kern="1200" dirty="0" smtClean="0">
                <a:solidFill>
                  <a:schemeClr val="tx1"/>
                </a:solidFill>
                <a:effectLst/>
                <a:latin typeface="+mn-lt"/>
                <a:ea typeface="+mn-ea"/>
                <a:cs typeface="+mn-cs"/>
              </a:rPr>
              <a:t>the road, and then continue to drain across the roadway, ultimately</a:t>
            </a:r>
            <a:r>
              <a:rPr lang="en-US" sz="1200" kern="1200" baseline="0" dirty="0" smtClean="0">
                <a:solidFill>
                  <a:schemeClr val="tx1"/>
                </a:solidFill>
                <a:effectLst/>
                <a:latin typeface="+mn-lt"/>
                <a:ea typeface="+mn-ea"/>
                <a:cs typeface="+mn-cs"/>
              </a:rPr>
              <a:t> discharging </a:t>
            </a:r>
            <a:r>
              <a:rPr lang="en-US" sz="1200" kern="1200" dirty="0" smtClean="0">
                <a:solidFill>
                  <a:schemeClr val="tx1"/>
                </a:solidFill>
                <a:effectLst/>
                <a:latin typeface="+mn-lt"/>
                <a:ea typeface="+mn-ea"/>
                <a:cs typeface="+mn-cs"/>
              </a:rPr>
              <a:t>to the Fox River.  (click)</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 all, over 3700 acres of land drains to Wolfs</a:t>
            </a:r>
            <a:r>
              <a:rPr lang="en-US" sz="1200" kern="1200" baseline="0" dirty="0" smtClean="0">
                <a:solidFill>
                  <a:schemeClr val="tx1"/>
                </a:solidFill>
                <a:effectLst/>
                <a:latin typeface="+mn-lt"/>
                <a:ea typeface="+mn-ea"/>
                <a:cs typeface="+mn-cs"/>
              </a:rPr>
              <a:t> Crossing</a:t>
            </a:r>
            <a:r>
              <a:rPr lang="en-US" sz="1200" kern="1200" dirty="0" smtClean="0">
                <a:solidFill>
                  <a:schemeClr val="tx1"/>
                </a:solidFill>
                <a:effectLst/>
                <a:latin typeface="+mn-lt"/>
                <a:ea typeface="+mn-ea"/>
                <a:cs typeface="+mn-cs"/>
              </a:rPr>
              <a:t>.   This is a significant drainage area, and it is important to understand how this series of</a:t>
            </a:r>
            <a:r>
              <a:rPr lang="en-US" sz="1200" kern="1200" baseline="0" dirty="0" smtClean="0">
                <a:solidFill>
                  <a:schemeClr val="tx1"/>
                </a:solidFill>
                <a:effectLst/>
                <a:latin typeface="+mn-lt"/>
                <a:ea typeface="+mn-ea"/>
                <a:cs typeface="+mn-cs"/>
              </a:rPr>
              <a:t> watersheds </a:t>
            </a:r>
            <a:r>
              <a:rPr lang="en-US" sz="1200" kern="1200" dirty="0" smtClean="0">
                <a:solidFill>
                  <a:schemeClr val="tx1"/>
                </a:solidFill>
                <a:effectLst/>
                <a:latin typeface="+mn-lt"/>
                <a:ea typeface="+mn-ea"/>
                <a:cs typeface="+mn-cs"/>
              </a:rPr>
              <a:t>work to ensure that the improvements leave the discharges in as good or better function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than they are today. (Click) there are some known flooding problems on the corridor already. The pink ovals</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show</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areas</a:t>
            </a:r>
            <a:r>
              <a:rPr lang="en-US" sz="1200" kern="1200" baseline="0" dirty="0" smtClean="0">
                <a:solidFill>
                  <a:schemeClr val="tx1"/>
                </a:solidFill>
                <a:effectLst/>
                <a:latin typeface="+mn-lt"/>
                <a:ea typeface="+mn-ea"/>
                <a:cs typeface="+mn-cs"/>
              </a:rPr>
              <a:t> of</a:t>
            </a:r>
            <a:r>
              <a:rPr lang="en-US" sz="1200" kern="1200" dirty="0" smtClean="0">
                <a:solidFill>
                  <a:schemeClr val="tx1"/>
                </a:solidFill>
                <a:effectLst/>
                <a:latin typeface="+mn-lt"/>
                <a:ea typeface="+mn-ea"/>
                <a:cs typeface="+mn-cs"/>
              </a:rPr>
              <a:t> known ponding and</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flooding as well</a:t>
            </a:r>
            <a:r>
              <a:rPr lang="en-US" sz="1200" kern="1200" baseline="0" dirty="0" smtClean="0">
                <a:solidFill>
                  <a:schemeClr val="tx1"/>
                </a:solidFill>
                <a:effectLst/>
                <a:latin typeface="+mn-lt"/>
                <a:ea typeface="+mn-ea"/>
                <a:cs typeface="+mn-cs"/>
              </a:rPr>
              <a:t> as </a:t>
            </a:r>
            <a:r>
              <a:rPr lang="en-US" sz="1200" kern="1200" dirty="0" smtClean="0">
                <a:solidFill>
                  <a:schemeClr val="tx1"/>
                </a:solidFill>
                <a:effectLst/>
                <a:latin typeface="+mn-lt"/>
                <a:ea typeface="+mn-ea"/>
                <a:cs typeface="+mn-cs"/>
              </a:rPr>
              <a:t>locations where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stormwater</a:t>
            </a:r>
            <a:r>
              <a:rPr lang="en-US" sz="1200" kern="1200" baseline="0" dirty="0" smtClean="0">
                <a:solidFill>
                  <a:schemeClr val="tx1"/>
                </a:solidFill>
                <a:effectLst/>
                <a:latin typeface="+mn-lt"/>
                <a:ea typeface="+mn-ea"/>
                <a:cs typeface="+mn-cs"/>
              </a:rPr>
              <a:t> has overtopped the pavement in the past.</a:t>
            </a:r>
            <a:r>
              <a:rPr lang="en-US" sz="1200" kern="1200" dirty="0" smtClean="0">
                <a:solidFill>
                  <a:schemeClr val="tx1"/>
                </a:solidFill>
                <a:effectLst/>
                <a:latin typeface="+mn-lt"/>
                <a:ea typeface="+mn-ea"/>
                <a:cs typeface="+mn-cs"/>
              </a:rPr>
              <a:t>  The study team has several plans to manage this flow. (Click) These include a series of small detention ponds (not shown to scale) located throughout the corridor to store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allowing it to release through the discharge</a:t>
            </a:r>
            <a:r>
              <a:rPr lang="en-US" sz="1200" kern="1200" baseline="0" dirty="0" smtClean="0">
                <a:solidFill>
                  <a:schemeClr val="tx1"/>
                </a:solidFill>
                <a:effectLst/>
                <a:latin typeface="+mn-lt"/>
                <a:ea typeface="+mn-ea"/>
                <a:cs typeface="+mn-cs"/>
              </a:rPr>
              <a:t> pipes under the roadway at </a:t>
            </a:r>
            <a:r>
              <a:rPr lang="en-US" sz="1200" kern="1200" dirty="0" smtClean="0">
                <a:solidFill>
                  <a:schemeClr val="tx1"/>
                </a:solidFill>
                <a:effectLst/>
                <a:latin typeface="+mn-lt"/>
                <a:ea typeface="+mn-ea"/>
                <a:cs typeface="+mn-cs"/>
              </a:rPr>
              <a:t>a controlled rate. The discharge pipes under the roadway</a:t>
            </a:r>
            <a:r>
              <a:rPr lang="en-US" sz="1200" kern="1200" baseline="0" dirty="0" smtClean="0">
                <a:solidFill>
                  <a:schemeClr val="tx1"/>
                </a:solidFill>
                <a:effectLst/>
                <a:latin typeface="+mn-lt"/>
                <a:ea typeface="+mn-ea"/>
                <a:cs typeface="+mn-cs"/>
              </a:rPr>
              <a:t> will be upsized and rehabilitated.  </a:t>
            </a:r>
            <a:r>
              <a:rPr lang="en-US" sz="1200" kern="1200" dirty="0" smtClean="0">
                <a:solidFill>
                  <a:schemeClr val="tx1"/>
                </a:solidFill>
                <a:effectLst/>
                <a:latin typeface="+mn-lt"/>
                <a:ea typeface="+mn-ea"/>
                <a:cs typeface="+mn-cs"/>
              </a:rPr>
              <a:t>Median bio swales will be built in the roadway center to create naturalized underdrains and infiltration basins. Finally a system of traditional storm sewer and shallow ditches will serve to create an entire drainage system to manage the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on this corridor.</a:t>
            </a:r>
          </a:p>
          <a:p>
            <a:r>
              <a:rPr lang="en-US" sz="1200" kern="1200" dirty="0" smtClean="0">
                <a:solidFill>
                  <a:schemeClr val="tx1"/>
                </a:solidFill>
                <a:effectLst/>
                <a:latin typeface="+mn-lt"/>
                <a:ea typeface="+mn-ea"/>
                <a:cs typeface="+mn-cs"/>
              </a:rPr>
              <a:t> </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23</a:t>
            </a:fld>
            <a:endParaRPr lang="en-US"/>
          </a:p>
        </p:txBody>
      </p:sp>
    </p:spTree>
    <p:extLst>
      <p:ext uri="{BB962C8B-B14F-4D97-AF65-F5344CB8AC3E}">
        <p14:creationId xmlns:p14="http://schemas.microsoft.com/office/powerpoint/2010/main" val="44649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what is the Village’s plan to build this project?</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24</a:t>
            </a:fld>
            <a:endParaRPr lang="en-US"/>
          </a:p>
        </p:txBody>
      </p:sp>
    </p:spTree>
    <p:extLst>
      <p:ext uri="{BB962C8B-B14F-4D97-AF65-F5344CB8AC3E}">
        <p14:creationId xmlns:p14="http://schemas.microsoft.com/office/powerpoint/2010/main" val="601952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total expected cost for this project today without escalation is over 60 million dollars. (click) This is obviously a huge tab, and the Village does not have these funds to build the entire project at this time.   The good news is that </a:t>
            </a:r>
            <a:r>
              <a:rPr lang="en-US" dirty="0" smtClean="0"/>
              <a:t>many of </a:t>
            </a:r>
            <a:r>
              <a:rPr lang="en-US" dirty="0"/>
              <a:t>these improvements are </a:t>
            </a:r>
            <a:r>
              <a:rPr lang="en-US" dirty="0" smtClean="0"/>
              <a:t>not yet needed. </a:t>
            </a:r>
            <a:r>
              <a:rPr lang="en-US" dirty="0"/>
              <a:t>The village intends to build sections of roadway as the need for the improvements evolve, leveraging federal funds, Village dollars, local developer participation and other funding partners along the corridor.</a:t>
            </a:r>
          </a:p>
          <a:p>
            <a:endParaRPr lang="en-US" dirty="0"/>
          </a:p>
          <a:p>
            <a:r>
              <a:rPr lang="en-US" dirty="0"/>
              <a:t>The village asked the WolfCAT to help prioritize what part of the project the community felt was most needed first.  They unanimously agreed that the section along Harvey Road was most in need of cross-section improvements and was suffering the highest level of congestion. In addition this location exhibits the highest level of crashes on </a:t>
            </a:r>
            <a:r>
              <a:rPr lang="en-US" dirty="0" smtClean="0"/>
              <a:t>local portion</a:t>
            </a:r>
            <a:r>
              <a:rPr lang="en-US" baseline="0" dirty="0" smtClean="0"/>
              <a:t> of the </a:t>
            </a:r>
            <a:r>
              <a:rPr lang="en-US" dirty="0" smtClean="0"/>
              <a:t>corridor</a:t>
            </a:r>
            <a:r>
              <a:rPr lang="en-US" dirty="0"/>
              <a:t>.  Therefore, the first project proposed is the (click) Harvey Road roundabout and the associated legs on either side. The village will also improve the drainage along this </a:t>
            </a:r>
            <a:r>
              <a:rPr lang="en-US" dirty="0" smtClean="0"/>
              <a:t>section (including</a:t>
            </a:r>
            <a:r>
              <a:rPr lang="en-US" baseline="0" dirty="0" smtClean="0"/>
              <a:t> detention)</a:t>
            </a:r>
            <a:r>
              <a:rPr lang="en-US" dirty="0" smtClean="0"/>
              <a:t> </a:t>
            </a:r>
            <a:r>
              <a:rPr lang="en-US" dirty="0"/>
              <a:t>to reduce the known flooding that occurs today. The Village has secured 2 1/2 million dollars in federal funding, which they will match with village funds to develop this </a:t>
            </a:r>
            <a:r>
              <a:rPr lang="en-US" dirty="0" smtClean="0"/>
              <a:t>first</a:t>
            </a:r>
            <a:r>
              <a:rPr lang="en-US" baseline="0" dirty="0" smtClean="0"/>
              <a:t> </a:t>
            </a:r>
            <a:r>
              <a:rPr lang="en-US" dirty="0" smtClean="0"/>
              <a:t>project.  </a:t>
            </a:r>
            <a:r>
              <a:rPr lang="en-US" dirty="0"/>
              <a:t>Construction for this project will begin at the earliest in 2020</a:t>
            </a:r>
            <a:r>
              <a:rPr lang="en-US" dirty="0" smtClean="0"/>
              <a:t>.  This segment will likely be built with one lane in each direction (3 lane section) as</a:t>
            </a:r>
            <a:r>
              <a:rPr lang="en-US" baseline="0" dirty="0" smtClean="0"/>
              <a:t> the five lane section is not yet warranted based on current traffic and development known at this time.  The final decision will be made prior to bid after additional traffic counts and assessment of pending developments.</a:t>
            </a:r>
            <a:endParaRPr lang="en-US" dirty="0"/>
          </a:p>
          <a:p>
            <a:endParaRPr lang="en-US" dirty="0"/>
          </a:p>
          <a:p>
            <a:r>
              <a:rPr lang="en-US" dirty="0"/>
              <a:t>The project team has identified additional project segments and preliminary priorities.  You will recall that projecting traffic growth on the corridor is related to local traffic from developments and regional traffic growth.  Therefore, these priorities may change if growth occurs </a:t>
            </a:r>
            <a:r>
              <a:rPr lang="en-US" dirty="0" smtClean="0"/>
              <a:t>differently </a:t>
            </a:r>
            <a:r>
              <a:rPr lang="en-US" dirty="0"/>
              <a:t>than </a:t>
            </a:r>
            <a:r>
              <a:rPr lang="en-US" dirty="0" smtClean="0"/>
              <a:t>expected.  No</a:t>
            </a:r>
            <a:r>
              <a:rPr lang="en-US" baseline="0" dirty="0" smtClean="0"/>
              <a:t> one has an accurate crystal ball regarding development, so the Village has made their best guess and will monitor traffic and crashes.  The good news is that there is a plan in place to be ready to accommodate growth if and when development restarts on Wolfs Crossing.  It could realistically take up to 20 years to construct all of these segments, but this plan will make sure that the corridor is built responsibly and consistently rather than in a piecemeal and disjointed manner.</a:t>
            </a:r>
          </a:p>
          <a:p>
            <a:endParaRPr lang="en-US" baseline="0" dirty="0" smtClean="0"/>
          </a:p>
          <a:p>
            <a:r>
              <a:rPr lang="en-US" dirty="0" smtClean="0"/>
              <a:t>With </a:t>
            </a:r>
            <a:r>
              <a:rPr lang="en-US" dirty="0"/>
              <a:t>that said, the </a:t>
            </a:r>
            <a:r>
              <a:rPr lang="en-US" dirty="0" smtClean="0"/>
              <a:t>priorities </a:t>
            </a:r>
            <a:r>
              <a:rPr lang="en-US" dirty="0"/>
              <a:t>as projected based on </a:t>
            </a:r>
            <a:r>
              <a:rPr lang="en-US" dirty="0" smtClean="0"/>
              <a:t>current congestion</a:t>
            </a:r>
            <a:r>
              <a:rPr lang="en-US" dirty="0"/>
              <a:t>, future projections and crash </a:t>
            </a:r>
            <a:r>
              <a:rPr lang="en-US" dirty="0" smtClean="0"/>
              <a:t>rates, </a:t>
            </a:r>
            <a:r>
              <a:rPr lang="en-US" dirty="0"/>
              <a:t>are:  </a:t>
            </a:r>
          </a:p>
          <a:p>
            <a:r>
              <a:rPr lang="en-US" dirty="0" smtClean="0"/>
              <a:t>(click) Project </a:t>
            </a:r>
            <a:r>
              <a:rPr lang="en-US" dirty="0"/>
              <a:t>2 – the segment east of Harvey</a:t>
            </a:r>
          </a:p>
          <a:p>
            <a:r>
              <a:rPr lang="en-US" dirty="0" smtClean="0"/>
              <a:t>(click) Project </a:t>
            </a:r>
            <a:r>
              <a:rPr lang="en-US" dirty="0"/>
              <a:t>3 – Douglas </a:t>
            </a:r>
            <a:r>
              <a:rPr lang="en-US" dirty="0" smtClean="0"/>
              <a:t>north intersection</a:t>
            </a:r>
          </a:p>
          <a:p>
            <a:r>
              <a:rPr lang="en-US" dirty="0" smtClean="0"/>
              <a:t>(click) Project 4 – US</a:t>
            </a:r>
            <a:r>
              <a:rPr lang="en-US" baseline="0" dirty="0" smtClean="0"/>
              <a:t> 30</a:t>
            </a:r>
          </a:p>
          <a:p>
            <a:r>
              <a:rPr lang="en-US" baseline="0" dirty="0" smtClean="0"/>
              <a:t>(click) Project 5 – Eola Heggs</a:t>
            </a:r>
          </a:p>
          <a:p>
            <a:endParaRPr lang="en-US" baseline="0" dirty="0" smtClean="0"/>
          </a:p>
          <a:p>
            <a:r>
              <a:rPr lang="en-US" baseline="0" dirty="0" smtClean="0"/>
              <a:t>(click - 4) Projects 6 through 10 would most likely occur in the later years of this horizon, and again as traffic and safety issues present that need.  </a:t>
            </a:r>
            <a:r>
              <a:rPr lang="en-US" dirty="0"/>
              <a:t> </a:t>
            </a:r>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25</a:t>
            </a:fld>
            <a:endParaRPr lang="en-US"/>
          </a:p>
        </p:txBody>
      </p:sp>
    </p:spTree>
    <p:extLst>
      <p:ext uri="{BB962C8B-B14F-4D97-AF65-F5344CB8AC3E}">
        <p14:creationId xmlns:p14="http://schemas.microsoft.com/office/powerpoint/2010/main" val="5150197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order to build the required lanes, medians, parkways and intersections, it will be necessary to acquire additional right of way from the property owners along the corridor.  The parcels that are needed to build Wolfs Crossing are shown in purple.  (click) For the majority of the parcels, the Village will need to obtain additional strips of property from land owners.  This area is highlighted in the red box.  In a few instances, the amount of property that will need to be acquired impacts the property to such an extent that it will not be viable.  In those cases, it will be necessary for the Village to acquire the entire parcel.   (click) There are six total parcels that will need to be acquired in their entirety.  We have contacted those individuals prior to this meeting and have notified them of this expectation.  </a:t>
            </a:r>
          </a:p>
          <a:p>
            <a:endParaRPr lang="en-US" baseline="0" dirty="0" smtClean="0"/>
          </a:p>
          <a:p>
            <a:r>
              <a:rPr lang="en-US" baseline="0" dirty="0" smtClean="0"/>
              <a:t>Parcels that will be needed will be acquired as funds become available and the roadway widening demand arises.  In some cases, it could be up to 20 years before the additional property is needed for right of way purposes.</a:t>
            </a:r>
          </a:p>
          <a:p>
            <a:endParaRPr lang="en-US" baseline="0" dirty="0" smtClean="0"/>
          </a:p>
          <a:p>
            <a:r>
              <a:rPr lang="en-US" baseline="0" dirty="0" smtClean="0"/>
              <a:t>Property acquisition will be performed in accordance with federal land acquisition procedures.  Brochures are available in the viewing hall regarding the federal process.  In general, an appraisal for fair market value for the cost of the parcel or parcel strip.  A review appraisal by an independent appraiser is prepared to provide a second opinion on the value.  </a:t>
            </a:r>
          </a:p>
          <a:p>
            <a:endParaRPr lang="en-US" baseline="0" dirty="0" smtClean="0"/>
          </a:p>
          <a:p>
            <a:r>
              <a:rPr lang="en-US" baseline="0" dirty="0" smtClean="0"/>
              <a:t>(Click) In the viewing area, please review the map to see the properties we intend to acquire.  (Click) There are also brochures explaining the federal land </a:t>
            </a:r>
            <a:r>
              <a:rPr lang="en-US" baseline="0" dirty="0" smtClean="0"/>
              <a:t>acquisition </a:t>
            </a:r>
            <a:r>
              <a:rPr lang="en-US" baseline="0" dirty="0" smtClean="0"/>
              <a:t>process. </a:t>
            </a:r>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26</a:t>
            </a:fld>
            <a:endParaRPr lang="en-US"/>
          </a:p>
        </p:txBody>
      </p:sp>
    </p:spTree>
    <p:extLst>
      <p:ext uri="{BB962C8B-B14F-4D97-AF65-F5344CB8AC3E}">
        <p14:creationId xmlns:p14="http://schemas.microsoft.com/office/powerpoint/2010/main" val="21622085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At the conclusion of this presentation, (click) please proceed to the exhibit area.  There you will find a series of exhibits to view and discuss with the project team.</a:t>
            </a:r>
          </a:p>
          <a:p>
            <a:endParaRPr lang="en-US" baseline="0" dirty="0" smtClean="0"/>
          </a:p>
          <a:p>
            <a:r>
              <a:rPr lang="en-US" baseline="0" dirty="0" smtClean="0"/>
              <a:t>It is important to note that if you want your comments to be part of the formal public record for this project, they must be in written form, either by writing them yourself or emailing them wolfscrossing@oswegoil.org.  You will find comment forms for your use throughout the exhibit area.  You can fill these forms out and submit them today, or take them with you and return them to the Village’s Project Manager Jennifer Hughes.  The official public comment period for this project ends March 1, 2018.</a:t>
            </a:r>
          </a:p>
          <a:p>
            <a:endParaRPr lang="en-US" baseline="0" dirty="0" smtClean="0"/>
          </a:p>
          <a:p>
            <a:r>
              <a:rPr lang="en-US" baseline="0" dirty="0" smtClean="0"/>
              <a:t>However you choose to send us your comments, your input is valuable.</a:t>
            </a:r>
          </a:p>
          <a:p>
            <a:endParaRPr lang="en-US" baseline="0" dirty="0" smtClean="0"/>
          </a:p>
          <a:p>
            <a:pPr defTabSz="911334">
              <a:defRPr/>
            </a:pPr>
            <a:r>
              <a:rPr lang="en-US" baseline="0" dirty="0" smtClean="0"/>
              <a:t>(click) It has been our continued commitment throughout this project to inform the public and study stakeholders in this process, and we appreciate your input.  This presentation, as well as the materials provided and additional comment forms are available on our website at www.oswegil.org. </a:t>
            </a:r>
          </a:p>
          <a:p>
            <a:pPr defTabSz="911334">
              <a:defRPr/>
            </a:pPr>
            <a:endParaRPr lang="en-US" baseline="0" dirty="0" smtClean="0"/>
          </a:p>
          <a:p>
            <a:pPr defTabSz="911334">
              <a:defRPr/>
            </a:pPr>
            <a:r>
              <a:rPr lang="en-US" baseline="0" dirty="0" smtClean="0"/>
              <a:t>Please proceed to the exhibit </a:t>
            </a:r>
            <a:r>
              <a:rPr lang="en-US" baseline="0" dirty="0" smtClean="0"/>
              <a:t>area to </a:t>
            </a:r>
            <a:r>
              <a:rPr lang="en-US" baseline="0" smtClean="0"/>
              <a:t>meet our team.</a:t>
            </a:r>
            <a:endParaRPr lang="en-US" baseline="0" dirty="0" smtClean="0"/>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27</a:t>
            </a:fld>
            <a:endParaRPr lang="en-US"/>
          </a:p>
        </p:txBody>
      </p:sp>
    </p:spTree>
    <p:extLst>
      <p:ext uri="{BB962C8B-B14F-4D97-AF65-F5344CB8AC3E}">
        <p14:creationId xmlns:p14="http://schemas.microsoft.com/office/powerpoint/2010/main" val="19872150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Village of Oswego is concluding an 18 month long study of Wolfs Crossing Road to determine future needs for this important east-west corridor in the Village.  Wolfs Crossing (click) is located in the northern part of the Village, in the area designated as District 2 (click) in the Village’s Comprehensive Plan.  In a effort to ensure balanced growth, the Village has identified District 2 as the medium density residential growth part of the Village.  Thus, Wolf’s Crossing is in the center of this anticipated growth.  </a:t>
            </a:r>
          </a:p>
          <a:p>
            <a:endParaRPr lang="en-US" baseline="0" dirty="0" smtClean="0"/>
          </a:p>
          <a:p>
            <a:r>
              <a:rPr lang="en-US" baseline="0" dirty="0" smtClean="0"/>
              <a:t>(Click) The road is currently one lane in each direction. (Click)  Wolfs Crossing continues to see traffic growth from both local traffic as well as the region.  In certain locations along the corridor, it is already starting to see signs of traffic congestion and resulting increased crash rates.  Therefore, the Village initiated this study now to ensure that there is a proper plan in place to address capacity and safety as they become a need.</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3</a:t>
            </a:fld>
            <a:endParaRPr lang="en-US"/>
          </a:p>
        </p:txBody>
      </p:sp>
    </p:spTree>
    <p:extLst>
      <p:ext uri="{BB962C8B-B14F-4D97-AF65-F5344CB8AC3E}">
        <p14:creationId xmlns:p14="http://schemas.microsoft.com/office/powerpoint/2010/main" val="118387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project study limits extend from (click) Heggs/Eola Road on the east to (click) IL Route 34 on the west. The corridor spans (click) 4.4 miles from the City of Aurora through the Village of Oswego and Oswego Township.  The corridor includes nine intersections that currently meet the manual of uniform traffic control devices (otherwise known as the MUTCD) warrants to install intersection control devices, meaning that signals or other improvements are justified today under current traffic.  Two of the intersections (click) are under the jurisdiction of the Illinois Department of Transportation and one (click) is under the jurisdiction of the City of Aurora.  The remaining seven intersections are under the jurisdiction of the village of Oswego.  The plan for how and when these intersection improvements should be implemented is the focus of this study</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4</a:t>
            </a:fld>
            <a:endParaRPr lang="en-US"/>
          </a:p>
        </p:txBody>
      </p:sp>
    </p:spTree>
    <p:extLst>
      <p:ext uri="{BB962C8B-B14F-4D97-AF65-F5344CB8AC3E}">
        <p14:creationId xmlns:p14="http://schemas.microsoft.com/office/powerpoint/2010/main" val="35272388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r>
              <a:rPr lang="en-US" baseline="0" dirty="0" smtClean="0"/>
              <a:t>The Village is completing this study in compliance with the federal highway administration guidelines and the national environmental policy act (NEPA) to ensure that the project remains federally eligible for funding opportunities.  This project is a major undertaking for the Village, and securing of federal funding will be a critical component of building this project.</a:t>
            </a:r>
          </a:p>
          <a:p>
            <a:endParaRPr lang="en-US" baseline="0" dirty="0" smtClean="0"/>
          </a:p>
          <a:p>
            <a:r>
              <a:rPr lang="en-US" baseline="0" dirty="0" smtClean="0"/>
              <a:t>The first step in the federal process is to assess the purpose and need for the project.   </a:t>
            </a:r>
            <a:endParaRPr lang="en-US" dirty="0" smtClean="0"/>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5</a:t>
            </a:fld>
            <a:endParaRPr lang="en-US"/>
          </a:p>
        </p:txBody>
      </p:sp>
    </p:spTree>
    <p:extLst>
      <p:ext uri="{BB962C8B-B14F-4D97-AF65-F5344CB8AC3E}">
        <p14:creationId xmlns:p14="http://schemas.microsoft.com/office/powerpoint/2010/main" val="7357685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a:t>
            </a:r>
            <a:r>
              <a:rPr lang="en-US" baseline="0" dirty="0" smtClean="0"/>
              <a:t> assess the potential need for this project, it is important to quantify the safety and capacity of the roadway.  </a:t>
            </a:r>
          </a:p>
          <a:p>
            <a:endParaRPr lang="en-US" baseline="0" dirty="0" smtClean="0"/>
          </a:p>
          <a:p>
            <a:r>
              <a:rPr lang="en-US" baseline="0" dirty="0" smtClean="0"/>
              <a:t>To begin this exercise, it is important to understand the history of this corridor.</a:t>
            </a:r>
          </a:p>
          <a:p>
            <a:endParaRPr lang="en-US" baseline="0" dirty="0" smtClean="0"/>
          </a:p>
          <a:p>
            <a:r>
              <a:rPr lang="en-US" dirty="0" smtClean="0"/>
              <a:t>For</a:t>
            </a:r>
            <a:r>
              <a:rPr lang="en-US" baseline="0" dirty="0" smtClean="0"/>
              <a:t> long time Oswego residents, you may remember the open farm lands and fields on either side of Wolf’s Crossing, as shown on this corridor map from 1994. (click) The area in blue illustrates the undeveloped areas, which are now fully developed parcels along the corridor as of 2014.  </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6</a:t>
            </a:fld>
            <a:endParaRPr lang="en-US"/>
          </a:p>
        </p:txBody>
      </p:sp>
    </p:spTree>
    <p:extLst>
      <p:ext uri="{BB962C8B-B14F-4D97-AF65-F5344CB8AC3E}">
        <p14:creationId xmlns:p14="http://schemas.microsoft.com/office/powerpoint/2010/main" val="22199861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baseline="0" dirty="0" smtClean="0"/>
              <a:t>The green lines shown on this graphic (click) illustrate those areas of land that contribute or will contribute traffic to Wolfs Crossing.  (click) the area in transparent blue shows those areas that developed in the period from 1994 to 2014.  </a:t>
            </a:r>
          </a:p>
          <a:p>
            <a:pPr defTabSz="882762">
              <a:defRPr/>
            </a:pPr>
            <a:endParaRPr lang="en-US" baseline="0" dirty="0" smtClean="0"/>
          </a:p>
          <a:p>
            <a:pPr defTabSz="882762">
              <a:defRPr/>
            </a:pPr>
            <a:r>
              <a:rPr lang="en-US" baseline="0" dirty="0" smtClean="0"/>
              <a:t>The economy incurred a significant downturn during that 20 year period, resulting in a pause in development along the corridor.  However, it is expected that those vacant lands (click) (shown in solid blue) will someday be developed.   Wolfs Crossing is a beautiful corridor, and the Village’s comprehensive plan shows these parcels developing as almost all residential housing.</a:t>
            </a:r>
            <a:endParaRPr lang="en-US" dirty="0"/>
          </a:p>
        </p:txBody>
      </p:sp>
      <p:sp>
        <p:nvSpPr>
          <p:cNvPr id="4" name="Slide Number Placeholder 3"/>
          <p:cNvSpPr>
            <a:spLocks noGrp="1"/>
          </p:cNvSpPr>
          <p:nvPr>
            <p:ph type="sldNum" sz="quarter" idx="10"/>
          </p:nvPr>
        </p:nvSpPr>
        <p:spPr/>
        <p:txBody>
          <a:bodyPr/>
          <a:lstStyle/>
          <a:p>
            <a:fld id="{92B97EA8-5ADF-4969-B0A3-A323745BE7A9}" type="slidenum">
              <a:rPr lang="en-US" smtClean="0"/>
              <a:t>7</a:t>
            </a:fld>
            <a:endParaRPr lang="en-US"/>
          </a:p>
        </p:txBody>
      </p:sp>
    </p:spTree>
    <p:extLst>
      <p:ext uri="{BB962C8B-B14F-4D97-AF65-F5344CB8AC3E}">
        <p14:creationId xmlns:p14="http://schemas.microsoft.com/office/powerpoint/2010/main" val="3187157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Studying the projected traffic on the corridor requires looking at several different contributors. </a:t>
            </a:r>
            <a:r>
              <a:rPr lang="en-US" dirty="0" smtClean="0"/>
              <a:t>We chose the year 204</a:t>
            </a:r>
            <a:r>
              <a:rPr lang="en-US" baseline="0" dirty="0" smtClean="0"/>
              <a:t>0 as the planning horizon for this project, so it was necessary to develop 2040 traffic projections for the corridor.  </a:t>
            </a:r>
            <a:r>
              <a:rPr lang="en-US" dirty="0" smtClean="0"/>
              <a:t>The </a:t>
            </a:r>
            <a:r>
              <a:rPr lang="en-US" dirty="0"/>
              <a:t>existing traffic has been counted by electronic video counters along the corridor to establish our baseline.  (click) </a:t>
            </a:r>
            <a:r>
              <a:rPr lang="en-US" dirty="0" smtClean="0"/>
              <a:t>in</a:t>
            </a:r>
            <a:r>
              <a:rPr lang="en-US" baseline="0" dirty="0" smtClean="0"/>
              <a:t> the previous slide we </a:t>
            </a:r>
            <a:r>
              <a:rPr lang="en-US" dirty="0" smtClean="0"/>
              <a:t>spoke </a:t>
            </a:r>
            <a:r>
              <a:rPr lang="en-US" dirty="0"/>
              <a:t>about the anticipated traffic due to the adjacent developments.  These traffic estimates are computed by determining the projected trips based on the housing density for each available parcel (click) and then adding on the anticipated traffic due to the regional growth of the area. The existing and projected traffic are added together to create the year 2040 forecasted traffic estimate. </a:t>
            </a:r>
          </a:p>
          <a:p>
            <a:pPr defTabSz="882762">
              <a:defRPr/>
            </a:pPr>
            <a:endParaRPr lang="en-US" dirty="0"/>
          </a:p>
          <a:p>
            <a:pPr defTabSz="882762">
              <a:defRPr/>
            </a:pPr>
            <a:r>
              <a:rPr lang="en-US" dirty="0"/>
              <a:t>These estimates were calculated by the project team and then submitted for review by the Chicago Metropolitan Agency for Planning (CMAP).   CMAP is the agency responsible for projecting traffic growth for the Chicago region.  CMAP concurred with these projections in July 2017</a:t>
            </a:r>
          </a:p>
          <a:p>
            <a:endParaRPr lang="en-US" dirty="0"/>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8</a:t>
            </a:fld>
            <a:endParaRPr lang="en-US"/>
          </a:p>
        </p:txBody>
      </p:sp>
    </p:spTree>
    <p:extLst>
      <p:ext uri="{BB962C8B-B14F-4D97-AF65-F5344CB8AC3E}">
        <p14:creationId xmlns:p14="http://schemas.microsoft.com/office/powerpoint/2010/main" val="1816006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defRPr/>
            </a:pPr>
            <a:r>
              <a:rPr lang="en-US" dirty="0"/>
              <a:t>(animation needs to be </a:t>
            </a:r>
            <a:r>
              <a:rPr lang="en-US" dirty="0" smtClean="0"/>
              <a:t>added for the bars)</a:t>
            </a:r>
            <a:endParaRPr lang="en-US" dirty="0"/>
          </a:p>
          <a:p>
            <a:pPr defTabSz="882762">
              <a:defRPr/>
            </a:pPr>
            <a:endParaRPr lang="en-US" dirty="0"/>
          </a:p>
          <a:p>
            <a:pPr defTabSz="882762">
              <a:defRPr/>
            </a:pPr>
            <a:r>
              <a:rPr lang="en-US" dirty="0"/>
              <a:t>Once the traffic projections were complete, they were applied to the corridor to determine how many lanes will be needed to provide adequate lane capacity along the route. </a:t>
            </a:r>
          </a:p>
          <a:p>
            <a:pPr defTabSz="882762">
              <a:defRPr/>
            </a:pPr>
            <a:endParaRPr lang="en-US" dirty="0"/>
          </a:p>
          <a:p>
            <a:pPr defTabSz="882762">
              <a:defRPr/>
            </a:pPr>
            <a:r>
              <a:rPr lang="en-US" dirty="0"/>
              <a:t>The yellow line illustrates the roadway centerline.  (click)  The intersections are shown as orange circles and labeled above the yellow line. </a:t>
            </a:r>
          </a:p>
          <a:p>
            <a:pPr defTabSz="882762">
              <a:defRPr/>
            </a:pPr>
            <a:endParaRPr lang="en-US" dirty="0"/>
          </a:p>
          <a:p>
            <a:pPr defTabSz="882762">
              <a:defRPr/>
            </a:pPr>
            <a:r>
              <a:rPr lang="en-US" dirty="0"/>
              <a:t>The green bars below the roadway line show the existing peak hour traffic as per the field counts conducted in late 2016. The peak hour traffic on Wolfs Crossing currently </a:t>
            </a:r>
            <a:r>
              <a:rPr lang="en-US" dirty="0" smtClean="0"/>
              <a:t>occurs </a:t>
            </a:r>
            <a:r>
              <a:rPr lang="en-US" dirty="0"/>
              <a:t>during the weekday afternoon rush.   As you can see, traffic is not uniform across the corridor, as some segments experience more traffic than others.  The current peak traffic levels occur in the center of the Corridor and at the east end.  So how many lanes does Wolfs Crossing need?</a:t>
            </a:r>
          </a:p>
          <a:p>
            <a:pPr defTabSz="882762">
              <a:defRPr/>
            </a:pPr>
            <a:endParaRPr lang="en-US" dirty="0"/>
          </a:p>
          <a:p>
            <a:pPr defTabSz="882762">
              <a:defRPr/>
            </a:pPr>
            <a:r>
              <a:rPr lang="en-US" dirty="0"/>
              <a:t>(click) A single travel lane can typically support traffic in the range of 1200 to 1350 vehicles per </a:t>
            </a:r>
            <a:r>
              <a:rPr lang="en-US" dirty="0" smtClean="0"/>
              <a:t>hour.  Past that point, congestion</a:t>
            </a:r>
            <a:r>
              <a:rPr lang="en-US" baseline="0" dirty="0" smtClean="0"/>
              <a:t> occurs along the route and crash rates begin to increase.  T</a:t>
            </a:r>
            <a:r>
              <a:rPr lang="en-US" dirty="0"/>
              <a:t>he yellow bar illustrates the approximate threshold at which Wolfs Crossing will begin to need an additional lane in each direction to accommodate traffic. As can been seen, all of the existing traffic is under that threshold today, although a few segments are getting close </a:t>
            </a:r>
            <a:r>
              <a:rPr lang="en-US" dirty="0" smtClean="0"/>
              <a:t>to the threshold.  </a:t>
            </a:r>
            <a:endParaRPr lang="en-US" dirty="0"/>
          </a:p>
          <a:p>
            <a:pPr defTabSz="882762">
              <a:defRPr/>
            </a:pPr>
            <a:endParaRPr lang="en-US" dirty="0"/>
          </a:p>
          <a:p>
            <a:pPr defTabSz="882762">
              <a:defRPr/>
            </a:pPr>
            <a:r>
              <a:rPr lang="en-US" dirty="0"/>
              <a:t>(click) Look at what happens when we add projected 2040 traffic to the graphic.  All of the corridor east from Southbury Boulevard significantly exceeds the threshold.  Therefore, at some point in the next 20 years, the majority of the corridor will require two lanes in each direction </a:t>
            </a:r>
            <a:r>
              <a:rPr lang="en-US" dirty="0" smtClean="0"/>
              <a:t>with</a:t>
            </a:r>
            <a:r>
              <a:rPr lang="en-US" baseline="0" dirty="0" smtClean="0"/>
              <a:t> </a:t>
            </a:r>
            <a:r>
              <a:rPr lang="en-US" dirty="0" smtClean="0"/>
              <a:t>an </a:t>
            </a:r>
            <a:r>
              <a:rPr lang="en-US" dirty="0"/>
              <a:t>additional turn lane (</a:t>
            </a:r>
            <a:r>
              <a:rPr lang="en-US" dirty="0" err="1"/>
              <a:t>ie</a:t>
            </a:r>
            <a:r>
              <a:rPr lang="en-US" dirty="0"/>
              <a:t> 5 lane section) to ensure adequate capacity and safety on Wolfs Crossing.  The challenge for the Village is to anticipate this growth and have the adequate lanes in place in time before </a:t>
            </a:r>
            <a:r>
              <a:rPr lang="en-US" dirty="0" smtClean="0"/>
              <a:t>this </a:t>
            </a:r>
            <a:r>
              <a:rPr lang="en-US" dirty="0"/>
              <a:t>threshold is substantially exceeded.</a:t>
            </a:r>
          </a:p>
        </p:txBody>
      </p:sp>
      <p:sp>
        <p:nvSpPr>
          <p:cNvPr id="4" name="Date Placeholder 3"/>
          <p:cNvSpPr>
            <a:spLocks noGrp="1"/>
          </p:cNvSpPr>
          <p:nvPr>
            <p:ph type="dt" idx="10"/>
          </p:nvPr>
        </p:nvSpPr>
        <p:spPr/>
        <p:txBody>
          <a:bodyPr/>
          <a:lstStyle/>
          <a:p>
            <a:r>
              <a:rPr lang="en-US" smtClean="0"/>
              <a:t>9/28/2017</a:t>
            </a:r>
            <a:endParaRPr lang="en-US"/>
          </a:p>
        </p:txBody>
      </p:sp>
      <p:sp>
        <p:nvSpPr>
          <p:cNvPr id="5" name="Slide Number Placeholder 4"/>
          <p:cNvSpPr>
            <a:spLocks noGrp="1"/>
          </p:cNvSpPr>
          <p:nvPr>
            <p:ph type="sldNum" sz="quarter" idx="11"/>
          </p:nvPr>
        </p:nvSpPr>
        <p:spPr/>
        <p:txBody>
          <a:bodyPr/>
          <a:lstStyle/>
          <a:p>
            <a:fld id="{F1473634-7123-4DC6-8433-F9263FE97002}" type="slidenum">
              <a:rPr lang="en-US" smtClean="0"/>
              <a:t>9</a:t>
            </a:fld>
            <a:endParaRPr lang="en-US"/>
          </a:p>
        </p:txBody>
      </p:sp>
    </p:spTree>
    <p:extLst>
      <p:ext uri="{BB962C8B-B14F-4D97-AF65-F5344CB8AC3E}">
        <p14:creationId xmlns:p14="http://schemas.microsoft.com/office/powerpoint/2010/main" val="34019263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810001" y="1449151"/>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8E35E6-1B6D-4978-AEF3-4020BC42473B}"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25017048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1" y="4800600"/>
            <a:ext cx="10561419"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1" y="5367338"/>
            <a:ext cx="10561419" cy="493712"/>
          </a:xfrm>
        </p:spPr>
        <p:txBody>
          <a:bodyPr>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E35E6-1B6D-4978-AEF3-4020BC42473B}"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3986925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1" y="4443684"/>
            <a:ext cx="5891636" cy="713241"/>
          </a:xfrm>
        </p:spPr>
        <p:txBody>
          <a:bodyPr anchor="t">
            <a:noAutofit/>
          </a:bodyPr>
          <a:lstStyle>
            <a:lvl1pPr marL="0" indent="0" algn="l">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5" y="1081460"/>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4A8E35E6-1B6D-4978-AEF3-4020BC42473B}"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12537292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5"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92" y="2435961"/>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2" y="2286003"/>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4A8E35E6-1B6D-4978-AEF3-4020BC42473B}" type="datetimeFigureOut">
              <a:rPr lang="en-US" smtClean="0"/>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23493111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8E35E6-1B6D-4978-AEF3-4020BC42473B}"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2550315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2"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3"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3"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8E35E6-1B6D-4978-AEF3-4020BC42473B}" type="datetimeFigureOut">
              <a:rPr lang="en-US" smtClean="0"/>
              <a:t>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4029428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2" y="447188"/>
            <a:ext cx="10571999" cy="970450"/>
          </a:xfrm>
        </p:spPr>
        <p:txBody>
          <a:bodyPr/>
          <a:lstStyle/>
          <a:p>
            <a:r>
              <a:rPr lang="en-US" dirty="0"/>
              <a:t>Click to edit Master title style</a:t>
            </a:r>
          </a:p>
        </p:txBody>
      </p:sp>
      <p:sp>
        <p:nvSpPr>
          <p:cNvPr id="3" name="Content Placeholder 2"/>
          <p:cNvSpPr>
            <a:spLocks noGrp="1"/>
          </p:cNvSpPr>
          <p:nvPr>
            <p:ph idx="1"/>
          </p:nvPr>
        </p:nvSpPr>
        <p:spPr>
          <a:xfrm>
            <a:off x="818714" y="2222287"/>
            <a:ext cx="10554575" cy="363651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3" y="6173816"/>
            <a:ext cx="1232032" cy="609856"/>
          </a:xfrm>
          <a:prstGeom prst="rect">
            <a:avLst/>
          </a:prstGeom>
        </p:spPr>
      </p:pic>
      <p:sp>
        <p:nvSpPr>
          <p:cNvPr id="12" name="TextBox 11"/>
          <p:cNvSpPr txBox="1"/>
          <p:nvPr userDrawn="1"/>
        </p:nvSpPr>
        <p:spPr>
          <a:xfrm>
            <a:off x="747047" y="6389445"/>
            <a:ext cx="7805524"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Wolfs Crossing </a:t>
            </a:r>
            <a:r>
              <a:rPr lang="en-US" sz="1200" dirty="0" smtClean="0"/>
              <a:t>Corridor</a:t>
            </a:r>
            <a:endParaRPr lang="en-US" sz="1200" dirty="0"/>
          </a:p>
        </p:txBody>
      </p:sp>
      <p:cxnSp>
        <p:nvCxnSpPr>
          <p:cNvPr id="15" name="Straight Connector 14"/>
          <p:cNvCxnSpPr/>
          <p:nvPr userDrawn="1"/>
        </p:nvCxnSpPr>
        <p:spPr>
          <a:xfrm>
            <a:off x="0" y="6181668"/>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364951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5"/>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1" y="2951396"/>
            <a:ext cx="10561419"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1" y="5281205"/>
            <a:ext cx="10561419" cy="433955"/>
          </a:xfrm>
        </p:spPr>
        <p:txBody>
          <a:bodyPr anchor="t">
            <a:noAutofit/>
          </a:bodyPr>
          <a:lstStyle>
            <a:lvl1pPr marL="0" indent="0" algn="r">
              <a:buNone/>
              <a:defRPr sz="1800">
                <a:solidFill>
                  <a:schemeClr val="tx1"/>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3" y="6173816"/>
            <a:ext cx="1232032" cy="609856"/>
          </a:xfrm>
          <a:prstGeom prst="rect">
            <a:avLst/>
          </a:prstGeom>
        </p:spPr>
      </p:pic>
      <p:sp>
        <p:nvSpPr>
          <p:cNvPr id="9" name="TextBox 8"/>
          <p:cNvSpPr txBox="1"/>
          <p:nvPr userDrawn="1"/>
        </p:nvSpPr>
        <p:spPr>
          <a:xfrm>
            <a:off x="747047" y="6389445"/>
            <a:ext cx="7805524"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Wolfs Crossing </a:t>
            </a:r>
            <a:r>
              <a:rPr lang="en-US" sz="1200" dirty="0" smtClean="0"/>
              <a:t>Corridor</a:t>
            </a:r>
            <a:endParaRPr lang="en-US" sz="1200" dirty="0"/>
          </a:p>
        </p:txBody>
      </p:sp>
      <p:cxnSp>
        <p:nvCxnSpPr>
          <p:cNvPr id="11" name="Straight Connector 10"/>
          <p:cNvCxnSpPr/>
          <p:nvPr userDrawn="1"/>
        </p:nvCxnSpPr>
        <p:spPr>
          <a:xfrm>
            <a:off x="0" y="6181668"/>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56055" y="2806739"/>
            <a:ext cx="2015365" cy="717469"/>
          </a:xfrm>
          <a:prstGeom prst="rect">
            <a:avLst/>
          </a:prstGeom>
        </p:spPr>
      </p:pic>
    </p:spTree>
    <p:extLst>
      <p:ext uri="{BB962C8B-B14F-4D97-AF65-F5344CB8AC3E}">
        <p14:creationId xmlns:p14="http://schemas.microsoft.com/office/powerpoint/2010/main" val="164489962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4" y="2222291"/>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8"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3" y="6173816"/>
            <a:ext cx="1232032" cy="609856"/>
          </a:xfrm>
          <a:prstGeom prst="rect">
            <a:avLst/>
          </a:prstGeom>
        </p:spPr>
      </p:pic>
      <p:sp>
        <p:nvSpPr>
          <p:cNvPr id="10" name="TextBox 9"/>
          <p:cNvSpPr txBox="1"/>
          <p:nvPr userDrawn="1"/>
        </p:nvSpPr>
        <p:spPr>
          <a:xfrm>
            <a:off x="747047" y="6389445"/>
            <a:ext cx="7805524"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Wolfs Crossing </a:t>
            </a:r>
            <a:r>
              <a:rPr lang="en-US" sz="1200" dirty="0" smtClean="0"/>
              <a:t>Corridor</a:t>
            </a:r>
            <a:endParaRPr lang="en-US" sz="1200" dirty="0"/>
          </a:p>
        </p:txBody>
      </p:sp>
      <p:cxnSp>
        <p:nvCxnSpPr>
          <p:cNvPr id="11" name="Straight Connector 10"/>
          <p:cNvCxnSpPr/>
          <p:nvPr userDrawn="1"/>
        </p:nvCxnSpPr>
        <p:spPr>
          <a:xfrm>
            <a:off x="0" y="6181668"/>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8045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30" y="2174875"/>
            <a:ext cx="5189857"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42"/>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8" y="2174875"/>
            <a:ext cx="5194583" cy="576262"/>
          </a:xfrm>
        </p:spPr>
        <p:txBody>
          <a:bodyPr anchor="b">
            <a:noAutofit/>
          </a:bodyPr>
          <a:lstStyle>
            <a:lvl1pPr marL="0" indent="0" algn="ctr">
              <a:buNone/>
              <a:defRPr sz="2000" b="0"/>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8" y="2751142"/>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3" y="6173816"/>
            <a:ext cx="1232032" cy="609856"/>
          </a:xfrm>
          <a:prstGeom prst="rect">
            <a:avLst/>
          </a:prstGeom>
        </p:spPr>
      </p:pic>
      <p:sp>
        <p:nvSpPr>
          <p:cNvPr id="12" name="TextBox 11"/>
          <p:cNvSpPr txBox="1"/>
          <p:nvPr userDrawn="1"/>
        </p:nvSpPr>
        <p:spPr>
          <a:xfrm>
            <a:off x="747047" y="6389445"/>
            <a:ext cx="7805524"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Wolfs Crossing </a:t>
            </a:r>
            <a:r>
              <a:rPr lang="en-US" sz="1200" dirty="0" smtClean="0"/>
              <a:t>Corridor</a:t>
            </a:r>
            <a:endParaRPr lang="en-US" sz="1200" dirty="0"/>
          </a:p>
        </p:txBody>
      </p:sp>
      <p:cxnSp>
        <p:nvCxnSpPr>
          <p:cNvPr id="13" name="Straight Connector 12"/>
          <p:cNvCxnSpPr/>
          <p:nvPr userDrawn="1"/>
        </p:nvCxnSpPr>
        <p:spPr>
          <a:xfrm>
            <a:off x="0" y="6181668"/>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723151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241283" y="6173816"/>
            <a:ext cx="1232032" cy="609856"/>
          </a:xfrm>
          <a:prstGeom prst="rect">
            <a:avLst/>
          </a:prstGeom>
        </p:spPr>
      </p:pic>
      <p:sp>
        <p:nvSpPr>
          <p:cNvPr id="8" name="TextBox 7"/>
          <p:cNvSpPr txBox="1"/>
          <p:nvPr userDrawn="1"/>
        </p:nvSpPr>
        <p:spPr>
          <a:xfrm>
            <a:off x="747047" y="6389445"/>
            <a:ext cx="7805524" cy="276999"/>
          </a:xfrm>
          <a:prstGeom prst="rect">
            <a:avLst/>
          </a:prstGeom>
          <a:noFill/>
        </p:spPr>
        <p:txBody>
          <a:bodyPr wrap="square" rtlCol="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200" dirty="0"/>
              <a:t>Wolfs Crossing </a:t>
            </a:r>
            <a:r>
              <a:rPr lang="en-US" sz="1200" dirty="0" smtClean="0"/>
              <a:t>Corridor</a:t>
            </a:r>
            <a:endParaRPr lang="en-US" sz="1200" dirty="0"/>
          </a:p>
        </p:txBody>
      </p:sp>
      <p:cxnSp>
        <p:nvCxnSpPr>
          <p:cNvPr id="9" name="Straight Connector 8"/>
          <p:cNvCxnSpPr/>
          <p:nvPr userDrawn="1"/>
        </p:nvCxnSpPr>
        <p:spPr>
          <a:xfrm>
            <a:off x="0" y="6181668"/>
            <a:ext cx="12192000"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6742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8E35E6-1B6D-4978-AEF3-4020BC42473B}" type="datetimeFigureOut">
              <a:rPr lang="en-US" smtClean="0"/>
              <a:t>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E56456-BCCD-4A25-9C93-D35C67F7537E}" type="slidenum">
              <a:rPr lang="en-US" smtClean="0"/>
              <a:t>‹#›</a:t>
            </a:fld>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501" y="467151"/>
            <a:ext cx="12251569" cy="5510143"/>
          </a:xfrm>
          <a:prstGeom prst="rect">
            <a:avLst/>
          </a:prstGeom>
        </p:spPr>
      </p:pic>
    </p:spTree>
    <p:extLst>
      <p:ext uri="{BB962C8B-B14F-4D97-AF65-F5344CB8AC3E}">
        <p14:creationId xmlns:p14="http://schemas.microsoft.com/office/powerpoint/2010/main" val="30399301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2" y="446091"/>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2"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6" y="446092"/>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2" y="2260742"/>
            <a:ext cx="3547533" cy="3600311"/>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8E35E6-1B6D-4978-AEF3-4020BC42473B}" type="datetimeFigureOut">
              <a:rPr lang="en-US" smtClean="0"/>
              <a:t>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4013942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30" y="727526"/>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30" y="2344684"/>
            <a:ext cx="4852988" cy="3516365"/>
          </a:xfrm>
        </p:spPr>
        <p:txBody>
          <a:bodyPr anchor="t">
            <a:normAutofit/>
          </a:bodyPr>
          <a:lstStyle>
            <a:lvl1pPr marL="0" indent="0">
              <a:buNone/>
              <a:defRPr sz="12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3" y="6041366"/>
            <a:ext cx="976879" cy="365125"/>
          </a:xfrm>
        </p:spPr>
        <p:txBody>
          <a:bodyPr/>
          <a:lstStyle/>
          <a:p>
            <a:fld id="{4A8E35E6-1B6D-4978-AEF3-4020BC42473B}" type="datetimeFigureOut">
              <a:rPr lang="en-US" smtClean="0"/>
              <a:t>2/7/2018</a:t>
            </a:fld>
            <a:endParaRPr lang="en-US"/>
          </a:p>
        </p:txBody>
      </p:sp>
      <p:sp>
        <p:nvSpPr>
          <p:cNvPr id="6" name="Footer Placeholder 5"/>
          <p:cNvSpPr>
            <a:spLocks noGrp="1"/>
          </p:cNvSpPr>
          <p:nvPr>
            <p:ph type="ftr" sz="quarter" idx="11"/>
          </p:nvPr>
        </p:nvSpPr>
        <p:spPr>
          <a:xfrm>
            <a:off x="590396" y="6041366"/>
            <a:ext cx="3295413" cy="365125"/>
          </a:xfrm>
        </p:spPr>
        <p:txBody>
          <a:bodyPr/>
          <a:lstStyle/>
          <a:p>
            <a:endParaRPr lang="en-US"/>
          </a:p>
        </p:txBody>
      </p:sp>
      <p:sp>
        <p:nvSpPr>
          <p:cNvPr id="7" name="Slide Number Placeholder 6"/>
          <p:cNvSpPr>
            <a:spLocks noGrp="1"/>
          </p:cNvSpPr>
          <p:nvPr>
            <p:ph type="sldNum" sz="quarter" idx="12"/>
          </p:nvPr>
        </p:nvSpPr>
        <p:spPr>
          <a:xfrm>
            <a:off x="4862689" y="5915892"/>
            <a:ext cx="1062155" cy="490599"/>
          </a:xfrm>
        </p:spPr>
        <p:txBody>
          <a:bodyPr/>
          <a:lstStyle/>
          <a:p>
            <a:fld id="{9FE56456-BCCD-4A25-9C93-D35C67F7537E}" type="slidenum">
              <a:rPr lang="en-US" smtClean="0"/>
              <a:t>‹#›</a:t>
            </a:fld>
            <a:endParaRPr lang="en-US"/>
          </a:p>
        </p:txBody>
      </p:sp>
    </p:spTree>
    <p:extLst>
      <p:ext uri="{BB962C8B-B14F-4D97-AF65-F5344CB8AC3E}">
        <p14:creationId xmlns:p14="http://schemas.microsoft.com/office/powerpoint/2010/main" val="7378139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2" y="447188"/>
            <a:ext cx="1057199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4"/>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5" y="6041366"/>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a:p>
        </p:txBody>
      </p:sp>
      <p:sp>
        <p:nvSpPr>
          <p:cNvPr id="4" name="Date Placeholder 3"/>
          <p:cNvSpPr>
            <a:spLocks noGrp="1"/>
          </p:cNvSpPr>
          <p:nvPr>
            <p:ph type="dt" sz="half" idx="2"/>
          </p:nvPr>
        </p:nvSpPr>
        <p:spPr>
          <a:xfrm>
            <a:off x="9334625" y="6041366"/>
            <a:ext cx="1343707" cy="365125"/>
          </a:xfrm>
          <a:prstGeom prst="rect">
            <a:avLst/>
          </a:prstGeom>
        </p:spPr>
        <p:txBody>
          <a:bodyPr vert="horz" lIns="91440" tIns="45720" rIns="91440" bIns="45720" rtlCol="0" anchor="b"/>
          <a:lstStyle>
            <a:lvl1pPr algn="r">
              <a:defRPr sz="900">
                <a:solidFill>
                  <a:schemeClr val="tx1"/>
                </a:solidFill>
              </a:defRPr>
            </a:lvl1pPr>
          </a:lstStyle>
          <a:p>
            <a:fld id="{4A8E35E6-1B6D-4978-AEF3-4020BC42473B}" type="datetimeFigureOut">
              <a:rPr lang="en-US" smtClean="0"/>
              <a:t>2/7/2018</a:t>
            </a:fld>
            <a:endParaRPr lang="en-US"/>
          </a:p>
        </p:txBody>
      </p:sp>
      <p:sp>
        <p:nvSpPr>
          <p:cNvPr id="6" name="Slide Number Placeholder 5"/>
          <p:cNvSpPr>
            <a:spLocks noGrp="1"/>
          </p:cNvSpPr>
          <p:nvPr>
            <p:ph type="sldNum" sz="quarter" idx="4"/>
          </p:nvPr>
        </p:nvSpPr>
        <p:spPr>
          <a:xfrm>
            <a:off x="10678333" y="5915892"/>
            <a:ext cx="1062155" cy="490599"/>
          </a:xfrm>
          <a:prstGeom prst="rect">
            <a:avLst/>
          </a:prstGeom>
        </p:spPr>
        <p:txBody>
          <a:bodyPr vert="horz" lIns="91440" tIns="45720" rIns="91440" bIns="10800" rtlCol="0" anchor="b"/>
          <a:lstStyle>
            <a:lvl1pPr algn="r">
              <a:defRPr sz="2000">
                <a:solidFill>
                  <a:schemeClr val="accent1"/>
                </a:solidFill>
              </a:defRPr>
            </a:lvl1pPr>
          </a:lstStyle>
          <a:p>
            <a:fld id="{9FE56456-BCCD-4A25-9C93-D35C67F7537E}" type="slidenum">
              <a:rPr lang="en-US" smtClean="0"/>
              <a:t>‹#›</a:t>
            </a:fld>
            <a:endParaRPr lang="en-US"/>
          </a:p>
        </p:txBody>
      </p:sp>
    </p:spTree>
    <p:extLst>
      <p:ext uri="{BB962C8B-B14F-4D97-AF65-F5344CB8AC3E}">
        <p14:creationId xmlns:p14="http://schemas.microsoft.com/office/powerpoint/2010/main" val="3574684636"/>
      </p:ext>
    </p:extLst>
  </p:cSld>
  <p:clrMap bg1="dk1" tx1="lt1" bg2="dk2" tx2="lt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 id="2147484063" r:id="rId9"/>
    <p:sldLayoutId id="2147484064" r:id="rId10"/>
    <p:sldLayoutId id="2147484065" r:id="rId11"/>
    <p:sldLayoutId id="2147484066" r:id="rId12"/>
    <p:sldLayoutId id="2147484067" r:id="rId13"/>
    <p:sldLayoutId id="2147484068" r:id="rId14"/>
  </p:sldLayoutIdLst>
  <p:txStyles>
    <p:titleStyle>
      <a:lvl1pPr algn="l" defTabSz="457189"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91" indent="-342891" algn="l" defTabSz="457189"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32" indent="-285744" algn="l" defTabSz="457189"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2971" indent="-228594" algn="l" defTabSz="457189"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16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349"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39994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79993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19992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599910" indent="-228594" algn="l" defTabSz="457189"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189" rtl="0" eaLnBrk="1" latinLnBrk="0" hangingPunct="1">
        <a:defRPr sz="1800" kern="1200">
          <a:solidFill>
            <a:schemeClr val="tx1"/>
          </a:solidFill>
          <a:latin typeface="+mn-lt"/>
          <a:ea typeface="+mn-ea"/>
          <a:cs typeface="+mn-cs"/>
        </a:defRPr>
      </a:lvl1pPr>
      <a:lvl2pPr marL="457189" algn="l" defTabSz="457189" rtl="0" eaLnBrk="1" latinLnBrk="0" hangingPunct="1">
        <a:defRPr sz="1800" kern="1200">
          <a:solidFill>
            <a:schemeClr val="tx1"/>
          </a:solidFill>
          <a:latin typeface="+mn-lt"/>
          <a:ea typeface="+mn-ea"/>
          <a:cs typeface="+mn-cs"/>
        </a:defRPr>
      </a:lvl2pPr>
      <a:lvl3pPr marL="914377" algn="l" defTabSz="457189" rtl="0" eaLnBrk="1" latinLnBrk="0" hangingPunct="1">
        <a:defRPr sz="1800" kern="1200">
          <a:solidFill>
            <a:schemeClr val="tx1"/>
          </a:solidFill>
          <a:latin typeface="+mn-lt"/>
          <a:ea typeface="+mn-ea"/>
          <a:cs typeface="+mn-cs"/>
        </a:defRPr>
      </a:lvl3pPr>
      <a:lvl4pPr marL="1371566" algn="l" defTabSz="457189" rtl="0" eaLnBrk="1" latinLnBrk="0" hangingPunct="1">
        <a:defRPr sz="1800" kern="1200">
          <a:solidFill>
            <a:schemeClr val="tx1"/>
          </a:solidFill>
          <a:latin typeface="+mn-lt"/>
          <a:ea typeface="+mn-ea"/>
          <a:cs typeface="+mn-cs"/>
        </a:defRPr>
      </a:lvl4pPr>
      <a:lvl5pPr marL="1828754" algn="l" defTabSz="457189" rtl="0" eaLnBrk="1" latinLnBrk="0" hangingPunct="1">
        <a:defRPr sz="1800" kern="1200">
          <a:solidFill>
            <a:schemeClr val="tx1"/>
          </a:solidFill>
          <a:latin typeface="+mn-lt"/>
          <a:ea typeface="+mn-ea"/>
          <a:cs typeface="+mn-cs"/>
        </a:defRPr>
      </a:lvl5pPr>
      <a:lvl6pPr marL="2285943" algn="l" defTabSz="457189" rtl="0" eaLnBrk="1" latinLnBrk="0" hangingPunct="1">
        <a:defRPr sz="1800" kern="1200">
          <a:solidFill>
            <a:schemeClr val="tx1"/>
          </a:solidFill>
          <a:latin typeface="+mn-lt"/>
          <a:ea typeface="+mn-ea"/>
          <a:cs typeface="+mn-cs"/>
        </a:defRPr>
      </a:lvl6pPr>
      <a:lvl7pPr marL="2743131" algn="l" defTabSz="457189" rtl="0" eaLnBrk="1" latinLnBrk="0" hangingPunct="1">
        <a:defRPr sz="1800" kern="1200">
          <a:solidFill>
            <a:schemeClr val="tx1"/>
          </a:solidFill>
          <a:latin typeface="+mn-lt"/>
          <a:ea typeface="+mn-ea"/>
          <a:cs typeface="+mn-cs"/>
        </a:defRPr>
      </a:lvl7pPr>
      <a:lvl8pPr marL="3200320" algn="l" defTabSz="457189" rtl="0" eaLnBrk="1" latinLnBrk="0" hangingPunct="1">
        <a:defRPr sz="1800" kern="1200">
          <a:solidFill>
            <a:schemeClr val="tx1"/>
          </a:solidFill>
          <a:latin typeface="+mn-lt"/>
          <a:ea typeface="+mn-ea"/>
          <a:cs typeface="+mn-cs"/>
        </a:defRPr>
      </a:lvl8pPr>
      <a:lvl9pPr marL="3657509" algn="l" defTabSz="45718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46.jpeg"/><Relationship Id="rId4" Type="http://schemas.openxmlformats.org/officeDocument/2006/relationships/image" Target="../media/image45.jpeg"/></Relationships>
</file>

<file path=ppt/slides/_rels/slide2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220081" y="4394978"/>
            <a:ext cx="5871411" cy="1077218"/>
          </a:xfrm>
          <a:prstGeom prst="rect">
            <a:avLst/>
          </a:prstGeom>
          <a:noFill/>
        </p:spPr>
        <p:txBody>
          <a:bodyPr wrap="square" rtlCol="0">
            <a:spAutoFit/>
          </a:bodyPr>
          <a:lstStyle/>
          <a:p>
            <a:r>
              <a:rPr lang="en-US" sz="3600" b="1" dirty="0" smtClean="0">
                <a:solidFill>
                  <a:schemeClr val="bg1"/>
                </a:solidFill>
              </a:rPr>
              <a:t>Final Public Meeting</a:t>
            </a:r>
          </a:p>
          <a:p>
            <a:r>
              <a:rPr lang="en-US" sz="2800" i="1" dirty="0" smtClean="0">
                <a:solidFill>
                  <a:schemeClr val="bg1"/>
                </a:solidFill>
              </a:rPr>
              <a:t>February 15, 2018</a:t>
            </a:r>
            <a:endParaRPr lang="en-US" sz="2800" i="1" dirty="0">
              <a:solidFill>
                <a:schemeClr val="bg1"/>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01120" y="5852163"/>
            <a:ext cx="1480343" cy="732769"/>
          </a:xfrm>
          <a:prstGeom prst="rect">
            <a:avLst/>
          </a:prstGeom>
        </p:spPr>
      </p:pic>
    </p:spTree>
    <p:extLst>
      <p:ext uri="{BB962C8B-B14F-4D97-AF65-F5344CB8AC3E}">
        <p14:creationId xmlns:p14="http://schemas.microsoft.com/office/powerpoint/2010/main" val="22299303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944" y="447188"/>
            <a:ext cx="10571999" cy="970450"/>
          </a:xfrm>
        </p:spPr>
        <p:txBody>
          <a:bodyPr/>
          <a:lstStyle/>
          <a:p>
            <a:r>
              <a:rPr lang="en-US" dirty="0" smtClean="0"/>
              <a:t>Crashes</a:t>
            </a:r>
            <a:endParaRPr lang="en-US" dirty="0"/>
          </a:p>
        </p:txBody>
      </p:sp>
      <p:pic>
        <p:nvPicPr>
          <p:cNvPr id="3" name="Picture 2"/>
          <p:cNvPicPr>
            <a:picLocks noChangeAspect="1"/>
          </p:cNvPicPr>
          <p:nvPr/>
        </p:nvPicPr>
        <p:blipFill rotWithShape="1">
          <a:blip r:embed="rId3"/>
          <a:srcRect b="26896"/>
          <a:stretch/>
        </p:blipFill>
        <p:spPr>
          <a:xfrm>
            <a:off x="1402023" y="2081426"/>
            <a:ext cx="9715500" cy="3746168"/>
          </a:xfrm>
          <a:prstGeom prst="rect">
            <a:avLst/>
          </a:prstGeom>
        </p:spPr>
      </p:pic>
      <p:sp>
        <p:nvSpPr>
          <p:cNvPr id="5" name="TextBox 4"/>
          <p:cNvSpPr txBox="1"/>
          <p:nvPr/>
        </p:nvSpPr>
        <p:spPr>
          <a:xfrm>
            <a:off x="2169994" y="3256596"/>
            <a:ext cx="614149" cy="400110"/>
          </a:xfrm>
          <a:prstGeom prst="rect">
            <a:avLst/>
          </a:prstGeom>
          <a:noFill/>
        </p:spPr>
        <p:txBody>
          <a:bodyPr wrap="square" rtlCol="0">
            <a:spAutoFit/>
          </a:bodyPr>
          <a:lstStyle/>
          <a:p>
            <a:r>
              <a:rPr lang="en-US" sz="2000" b="1" dirty="0" smtClean="0"/>
              <a:t>96</a:t>
            </a:r>
            <a:endParaRPr lang="en-US" sz="2000" b="1" dirty="0"/>
          </a:p>
        </p:txBody>
      </p:sp>
      <p:sp>
        <p:nvSpPr>
          <p:cNvPr id="7" name="TextBox 6"/>
          <p:cNvSpPr txBox="1"/>
          <p:nvPr/>
        </p:nvSpPr>
        <p:spPr>
          <a:xfrm>
            <a:off x="3732094" y="3229475"/>
            <a:ext cx="614149" cy="400110"/>
          </a:xfrm>
          <a:prstGeom prst="rect">
            <a:avLst/>
          </a:prstGeom>
          <a:noFill/>
        </p:spPr>
        <p:txBody>
          <a:bodyPr wrap="square" rtlCol="0">
            <a:spAutoFit/>
          </a:bodyPr>
          <a:lstStyle/>
          <a:p>
            <a:r>
              <a:rPr lang="en-US" sz="2000" b="1" dirty="0" smtClean="0"/>
              <a:t>47</a:t>
            </a:r>
            <a:endParaRPr lang="en-US" sz="2000" b="1" dirty="0"/>
          </a:p>
        </p:txBody>
      </p:sp>
      <p:sp>
        <p:nvSpPr>
          <p:cNvPr id="8" name="TextBox 7"/>
          <p:cNvSpPr txBox="1"/>
          <p:nvPr/>
        </p:nvSpPr>
        <p:spPr>
          <a:xfrm>
            <a:off x="4807139" y="3229475"/>
            <a:ext cx="614149" cy="400110"/>
          </a:xfrm>
          <a:prstGeom prst="rect">
            <a:avLst/>
          </a:prstGeom>
          <a:noFill/>
        </p:spPr>
        <p:txBody>
          <a:bodyPr wrap="square" rtlCol="0">
            <a:spAutoFit/>
          </a:bodyPr>
          <a:lstStyle/>
          <a:p>
            <a:r>
              <a:rPr lang="en-US" sz="2000" b="1" dirty="0" smtClean="0"/>
              <a:t>13</a:t>
            </a:r>
            <a:endParaRPr lang="en-US" sz="2000" b="1" dirty="0"/>
          </a:p>
        </p:txBody>
      </p:sp>
      <p:sp>
        <p:nvSpPr>
          <p:cNvPr id="9" name="TextBox 8"/>
          <p:cNvSpPr txBox="1"/>
          <p:nvPr/>
        </p:nvSpPr>
        <p:spPr>
          <a:xfrm>
            <a:off x="6029609" y="3229475"/>
            <a:ext cx="614149" cy="400110"/>
          </a:xfrm>
          <a:prstGeom prst="rect">
            <a:avLst/>
          </a:prstGeom>
          <a:noFill/>
        </p:spPr>
        <p:txBody>
          <a:bodyPr wrap="square" rtlCol="0">
            <a:spAutoFit/>
          </a:bodyPr>
          <a:lstStyle/>
          <a:p>
            <a:r>
              <a:rPr lang="en-US" sz="2000" b="1" dirty="0" smtClean="0"/>
              <a:t>42</a:t>
            </a:r>
            <a:endParaRPr lang="en-US" sz="2000" b="1" dirty="0"/>
          </a:p>
        </p:txBody>
      </p:sp>
      <p:sp>
        <p:nvSpPr>
          <p:cNvPr id="10" name="TextBox 9"/>
          <p:cNvSpPr txBox="1"/>
          <p:nvPr/>
        </p:nvSpPr>
        <p:spPr>
          <a:xfrm>
            <a:off x="7148796" y="3229475"/>
            <a:ext cx="614149" cy="400110"/>
          </a:xfrm>
          <a:prstGeom prst="rect">
            <a:avLst/>
          </a:prstGeom>
          <a:noFill/>
        </p:spPr>
        <p:txBody>
          <a:bodyPr wrap="square" rtlCol="0">
            <a:spAutoFit/>
          </a:bodyPr>
          <a:lstStyle/>
          <a:p>
            <a:r>
              <a:rPr lang="en-US" sz="2000" b="1" dirty="0" smtClean="0"/>
              <a:t>6</a:t>
            </a:r>
            <a:endParaRPr lang="en-US" sz="2000" b="1" dirty="0"/>
          </a:p>
        </p:txBody>
      </p:sp>
      <p:sp>
        <p:nvSpPr>
          <p:cNvPr id="11" name="TextBox 10"/>
          <p:cNvSpPr txBox="1"/>
          <p:nvPr/>
        </p:nvSpPr>
        <p:spPr>
          <a:xfrm>
            <a:off x="8082246" y="3225059"/>
            <a:ext cx="614149" cy="400110"/>
          </a:xfrm>
          <a:prstGeom prst="rect">
            <a:avLst/>
          </a:prstGeom>
          <a:noFill/>
        </p:spPr>
        <p:txBody>
          <a:bodyPr wrap="square" rtlCol="0">
            <a:spAutoFit/>
          </a:bodyPr>
          <a:lstStyle/>
          <a:p>
            <a:r>
              <a:rPr lang="en-US" sz="2000" b="1" dirty="0" smtClean="0"/>
              <a:t>51</a:t>
            </a:r>
            <a:endParaRPr lang="en-US" sz="2000" b="1" dirty="0"/>
          </a:p>
        </p:txBody>
      </p:sp>
      <p:sp>
        <p:nvSpPr>
          <p:cNvPr id="12" name="TextBox 11"/>
          <p:cNvSpPr txBox="1"/>
          <p:nvPr/>
        </p:nvSpPr>
        <p:spPr>
          <a:xfrm>
            <a:off x="9067736" y="3225059"/>
            <a:ext cx="614149" cy="400110"/>
          </a:xfrm>
          <a:prstGeom prst="rect">
            <a:avLst/>
          </a:prstGeom>
          <a:noFill/>
        </p:spPr>
        <p:txBody>
          <a:bodyPr wrap="square" rtlCol="0">
            <a:spAutoFit/>
          </a:bodyPr>
          <a:lstStyle/>
          <a:p>
            <a:r>
              <a:rPr lang="en-US" sz="2000" b="1" dirty="0" smtClean="0"/>
              <a:t>57</a:t>
            </a:r>
            <a:endParaRPr lang="en-US" sz="2000" b="1" dirty="0"/>
          </a:p>
        </p:txBody>
      </p:sp>
      <p:sp>
        <p:nvSpPr>
          <p:cNvPr id="13" name="TextBox 12"/>
          <p:cNvSpPr txBox="1"/>
          <p:nvPr/>
        </p:nvSpPr>
        <p:spPr>
          <a:xfrm>
            <a:off x="10106670" y="3225059"/>
            <a:ext cx="614149" cy="400110"/>
          </a:xfrm>
          <a:prstGeom prst="rect">
            <a:avLst/>
          </a:prstGeom>
          <a:noFill/>
        </p:spPr>
        <p:txBody>
          <a:bodyPr wrap="square" rtlCol="0">
            <a:spAutoFit/>
          </a:bodyPr>
          <a:lstStyle/>
          <a:p>
            <a:r>
              <a:rPr lang="en-US" sz="2000" b="1" dirty="0" smtClean="0"/>
              <a:t>26</a:t>
            </a:r>
            <a:endParaRPr lang="en-US" sz="2000" b="1" dirty="0"/>
          </a:p>
        </p:txBody>
      </p:sp>
      <p:sp>
        <p:nvSpPr>
          <p:cNvPr id="15" name="Rounded Rectangle 14"/>
          <p:cNvSpPr/>
          <p:nvPr/>
        </p:nvSpPr>
        <p:spPr>
          <a:xfrm>
            <a:off x="1816097" y="2559902"/>
            <a:ext cx="1153551" cy="1491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3392464" y="2559902"/>
            <a:ext cx="1153551" cy="1491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3862316" y="3625169"/>
            <a:ext cx="382138" cy="810353"/>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5626921" y="2559902"/>
            <a:ext cx="1153551" cy="1491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855343" y="2559902"/>
            <a:ext cx="982473" cy="1491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1984920" y="2754362"/>
            <a:ext cx="79922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US34/71</a:t>
            </a:r>
            <a:endParaRPr lang="en-US" sz="1200" dirty="0">
              <a:solidFill>
                <a:srgbClr val="000000"/>
              </a:solidFill>
              <a:latin typeface="Arial Narrow" panose="020B0606020202030204" pitchFamily="34" charset="0"/>
            </a:endParaRPr>
          </a:p>
        </p:txBody>
      </p:sp>
      <p:sp>
        <p:nvSpPr>
          <p:cNvPr id="21" name="TextBox 20"/>
          <p:cNvSpPr txBox="1"/>
          <p:nvPr/>
        </p:nvSpPr>
        <p:spPr>
          <a:xfrm>
            <a:off x="3547523" y="2754362"/>
            <a:ext cx="847163" cy="276999"/>
          </a:xfrm>
          <a:prstGeom prst="rect">
            <a:avLst/>
          </a:prstGeom>
          <a:solidFill>
            <a:schemeClr val="bg1"/>
          </a:solidFill>
        </p:spPr>
        <p:txBody>
          <a:bodyPr wrap="square" rtlCol="0">
            <a:spAutoFit/>
          </a:bodyPr>
          <a:lstStyle/>
          <a:p>
            <a:r>
              <a:rPr lang="en-US" sz="1200" dirty="0" smtClean="0">
                <a:solidFill>
                  <a:srgbClr val="000000"/>
                </a:solidFill>
                <a:latin typeface="Arial Narrow" panose="020B0606020202030204" pitchFamily="34" charset="0"/>
              </a:rPr>
              <a:t>Douglas N</a:t>
            </a:r>
            <a:endParaRPr lang="en-US" sz="1200" dirty="0">
              <a:solidFill>
                <a:srgbClr val="000000"/>
              </a:solidFill>
              <a:latin typeface="Arial Narrow" panose="020B0606020202030204" pitchFamily="34" charset="0"/>
            </a:endParaRPr>
          </a:p>
        </p:txBody>
      </p:sp>
      <p:sp>
        <p:nvSpPr>
          <p:cNvPr id="22" name="TextBox 21"/>
          <p:cNvSpPr txBox="1"/>
          <p:nvPr/>
        </p:nvSpPr>
        <p:spPr>
          <a:xfrm>
            <a:off x="4645132" y="2754362"/>
            <a:ext cx="847163" cy="276999"/>
          </a:xfrm>
          <a:prstGeom prst="rect">
            <a:avLst/>
          </a:prstGeom>
          <a:solidFill>
            <a:schemeClr val="bg1"/>
          </a:solidFill>
        </p:spPr>
        <p:txBody>
          <a:bodyPr wrap="square" rtlCol="0">
            <a:spAutoFit/>
          </a:bodyPr>
          <a:lstStyle/>
          <a:p>
            <a:r>
              <a:rPr lang="en-US" sz="1200" dirty="0" smtClean="0">
                <a:solidFill>
                  <a:srgbClr val="000000"/>
                </a:solidFill>
                <a:latin typeface="Arial Narrow" panose="020B0606020202030204" pitchFamily="34" charset="0"/>
              </a:rPr>
              <a:t>Douglas S</a:t>
            </a:r>
            <a:endParaRPr lang="en-US" sz="1200" dirty="0">
              <a:solidFill>
                <a:srgbClr val="000000"/>
              </a:solidFill>
              <a:latin typeface="Arial Narrow" panose="020B0606020202030204" pitchFamily="34" charset="0"/>
            </a:endParaRPr>
          </a:p>
        </p:txBody>
      </p:sp>
      <p:sp>
        <p:nvSpPr>
          <p:cNvPr id="23" name="TextBox 22"/>
          <p:cNvSpPr txBox="1"/>
          <p:nvPr/>
        </p:nvSpPr>
        <p:spPr>
          <a:xfrm>
            <a:off x="5836191" y="2754362"/>
            <a:ext cx="84716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Fifth</a:t>
            </a:r>
            <a:endParaRPr lang="en-US" sz="1200" dirty="0">
              <a:solidFill>
                <a:srgbClr val="000000"/>
              </a:solidFill>
              <a:latin typeface="Arial Narrow" panose="020B0606020202030204" pitchFamily="34" charset="0"/>
            </a:endParaRPr>
          </a:p>
        </p:txBody>
      </p:sp>
      <p:sp>
        <p:nvSpPr>
          <p:cNvPr id="24" name="TextBox 23"/>
          <p:cNvSpPr txBox="1"/>
          <p:nvPr/>
        </p:nvSpPr>
        <p:spPr>
          <a:xfrm>
            <a:off x="6857890" y="2754362"/>
            <a:ext cx="84716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Roth</a:t>
            </a:r>
            <a:endParaRPr lang="en-US" sz="1200" dirty="0">
              <a:solidFill>
                <a:srgbClr val="000000"/>
              </a:solidFill>
              <a:latin typeface="Arial Narrow" panose="020B0606020202030204" pitchFamily="34" charset="0"/>
            </a:endParaRPr>
          </a:p>
        </p:txBody>
      </p:sp>
      <p:sp>
        <p:nvSpPr>
          <p:cNvPr id="25" name="TextBox 24"/>
          <p:cNvSpPr txBox="1"/>
          <p:nvPr/>
        </p:nvSpPr>
        <p:spPr>
          <a:xfrm>
            <a:off x="7856124" y="2754362"/>
            <a:ext cx="84716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Harvey</a:t>
            </a:r>
            <a:endParaRPr lang="en-US" sz="1200" dirty="0">
              <a:solidFill>
                <a:srgbClr val="000000"/>
              </a:solidFill>
              <a:latin typeface="Arial Narrow" panose="020B0606020202030204" pitchFamily="34" charset="0"/>
            </a:endParaRPr>
          </a:p>
        </p:txBody>
      </p:sp>
      <p:sp>
        <p:nvSpPr>
          <p:cNvPr id="18" name="Rounded Rectangle 17"/>
          <p:cNvSpPr/>
          <p:nvPr/>
        </p:nvSpPr>
        <p:spPr>
          <a:xfrm>
            <a:off x="7701792" y="2559902"/>
            <a:ext cx="1016837" cy="1491175"/>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8895447" y="2753981"/>
            <a:ext cx="84716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US 30</a:t>
            </a:r>
            <a:endParaRPr lang="en-US" sz="1200" dirty="0">
              <a:solidFill>
                <a:srgbClr val="000000"/>
              </a:solidFill>
              <a:latin typeface="Arial Narrow" panose="020B0606020202030204" pitchFamily="34" charset="0"/>
            </a:endParaRPr>
          </a:p>
        </p:txBody>
      </p:sp>
      <p:sp>
        <p:nvSpPr>
          <p:cNvPr id="27" name="TextBox 26"/>
          <p:cNvSpPr txBox="1"/>
          <p:nvPr/>
        </p:nvSpPr>
        <p:spPr>
          <a:xfrm>
            <a:off x="9886478" y="2753981"/>
            <a:ext cx="847163" cy="276999"/>
          </a:xfrm>
          <a:prstGeom prst="rect">
            <a:avLst/>
          </a:prstGeom>
          <a:solidFill>
            <a:schemeClr val="bg1"/>
          </a:solidFill>
        </p:spPr>
        <p:txBody>
          <a:bodyPr wrap="square" rtlCol="0">
            <a:spAutoFit/>
          </a:bodyPr>
          <a:lstStyle/>
          <a:p>
            <a:pPr algn="ctr"/>
            <a:r>
              <a:rPr lang="en-US" sz="1200" dirty="0" smtClean="0">
                <a:solidFill>
                  <a:srgbClr val="000000"/>
                </a:solidFill>
                <a:latin typeface="Arial Narrow" panose="020B0606020202030204" pitchFamily="34" charset="0"/>
              </a:rPr>
              <a:t>Eola/Heggs</a:t>
            </a:r>
            <a:endParaRPr lang="en-US" sz="1200" dirty="0">
              <a:solidFill>
                <a:srgbClr val="000000"/>
              </a:solidFill>
              <a:latin typeface="Arial Narrow" panose="020B0606020202030204" pitchFamily="34" charset="0"/>
            </a:endParaRPr>
          </a:p>
        </p:txBody>
      </p:sp>
    </p:spTree>
    <p:extLst>
      <p:ext uri="{BB962C8B-B14F-4D97-AF65-F5344CB8AC3E}">
        <p14:creationId xmlns:p14="http://schemas.microsoft.com/office/powerpoint/2010/main" val="15652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4" grpId="0" animBg="1"/>
      <p:bldP spid="17" grpId="0" animBg="1"/>
      <p:bldP spid="19"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2951396"/>
            <a:ext cx="10561419" cy="1468800"/>
          </a:xfrm>
        </p:spPr>
        <p:txBody>
          <a:bodyPr/>
          <a:lstStyle/>
          <a:p>
            <a:r>
              <a:rPr lang="en-US" sz="4200" dirty="0" smtClean="0"/>
              <a:t>Considering alternatives</a:t>
            </a:r>
            <a:endParaRPr lang="en-US" sz="42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016354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Corridor Advisory Team (WolfCAT)</a:t>
            </a:r>
            <a:endParaRPr lang="en-US" dirty="0"/>
          </a:p>
        </p:txBody>
      </p:sp>
      <p:sp>
        <p:nvSpPr>
          <p:cNvPr id="5" name="Rectangle 4"/>
          <p:cNvSpPr/>
          <p:nvPr/>
        </p:nvSpPr>
        <p:spPr>
          <a:xfrm>
            <a:off x="456655" y="3227305"/>
            <a:ext cx="5570311" cy="2806210"/>
          </a:xfrm>
          <a:prstGeom prst="rect">
            <a:avLst/>
          </a:prstGeom>
          <a:solidFill>
            <a:schemeClr val="accent4">
              <a:lumMod val="40000"/>
              <a:lumOff val="6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6" name="TextBox 5"/>
          <p:cNvSpPr txBox="1"/>
          <p:nvPr/>
        </p:nvSpPr>
        <p:spPr>
          <a:xfrm>
            <a:off x="1051034" y="3401377"/>
            <a:ext cx="4303621" cy="2611292"/>
          </a:xfrm>
          <a:prstGeom prst="rect">
            <a:avLst/>
          </a:prstGeom>
          <a:noFill/>
        </p:spPr>
        <p:txBody>
          <a:bodyPr wrap="square" rtlCol="0">
            <a:spAutoFit/>
          </a:bodyPr>
          <a:lstStyle/>
          <a:p>
            <a:r>
              <a:rPr lang="en-US" sz="2045" b="1" dirty="0">
                <a:solidFill>
                  <a:schemeClr val="tx2"/>
                </a:solidFill>
              </a:rPr>
              <a:t>Who is the WolfCAT?</a:t>
            </a:r>
          </a:p>
          <a:p>
            <a:pPr marL="211060" indent="-211060">
              <a:buFont typeface="Wingdings" panose="05000000000000000000" pitchFamily="2" charset="2"/>
              <a:buChar char="ü"/>
            </a:pPr>
            <a:r>
              <a:rPr lang="en-US" sz="1364" dirty="0">
                <a:solidFill>
                  <a:schemeClr val="tx2"/>
                </a:solidFill>
              </a:rPr>
              <a:t>Representatives of School District 308 (3</a:t>
            </a:r>
            <a:r>
              <a:rPr lang="en-US" sz="1364" dirty="0" smtClean="0">
                <a:solidFill>
                  <a:schemeClr val="tx2"/>
                </a:solidFill>
              </a:rPr>
              <a:t>)</a:t>
            </a:r>
          </a:p>
          <a:p>
            <a:pPr marL="211060" indent="-211060">
              <a:buFont typeface="Wingdings" panose="05000000000000000000" pitchFamily="2" charset="2"/>
              <a:buChar char="ü"/>
            </a:pPr>
            <a:r>
              <a:rPr lang="en-US" sz="1364" dirty="0">
                <a:solidFill>
                  <a:schemeClr val="tx2"/>
                </a:solidFill>
              </a:rPr>
              <a:t>Representatives from IDOT (2)</a:t>
            </a:r>
          </a:p>
          <a:p>
            <a:pPr marL="211060" indent="-211060">
              <a:buFont typeface="Wingdings" panose="05000000000000000000" pitchFamily="2" charset="2"/>
              <a:buChar char="ü"/>
            </a:pPr>
            <a:r>
              <a:rPr lang="en-US" sz="1364" dirty="0" smtClean="0">
                <a:solidFill>
                  <a:schemeClr val="tx2"/>
                </a:solidFill>
              </a:rPr>
              <a:t>Officials </a:t>
            </a:r>
            <a:r>
              <a:rPr lang="en-US" sz="1364" dirty="0">
                <a:solidFill>
                  <a:schemeClr val="tx2"/>
                </a:solidFill>
              </a:rPr>
              <a:t>representing the Oswegoland Park </a:t>
            </a:r>
            <a:r>
              <a:rPr lang="en-US" sz="1364" dirty="0" smtClean="0">
                <a:solidFill>
                  <a:schemeClr val="tx2"/>
                </a:solidFill>
              </a:rPr>
              <a:t>District, Village of Oswego, Oswego Township, Oswego Chamber of Commerce, City of Aurora, Oswego Fire Protection District, Kendall County, and Will County (12)</a:t>
            </a:r>
          </a:p>
          <a:p>
            <a:pPr marL="211060" indent="-211060">
              <a:buFont typeface="Wingdings" panose="05000000000000000000" pitchFamily="2" charset="2"/>
              <a:buChar char="ü"/>
            </a:pPr>
            <a:r>
              <a:rPr lang="en-US" sz="1364" dirty="0" smtClean="0">
                <a:solidFill>
                  <a:schemeClr val="tx2"/>
                </a:solidFill>
              </a:rPr>
              <a:t>Local </a:t>
            </a:r>
            <a:r>
              <a:rPr lang="en-US" sz="1364" dirty="0">
                <a:solidFill>
                  <a:schemeClr val="tx2"/>
                </a:solidFill>
              </a:rPr>
              <a:t>business owners located on the corridor (8)</a:t>
            </a:r>
          </a:p>
          <a:p>
            <a:pPr marL="211060" indent="-211060">
              <a:buFont typeface="Wingdings" panose="05000000000000000000" pitchFamily="2" charset="2"/>
              <a:buChar char="ü"/>
            </a:pPr>
            <a:r>
              <a:rPr lang="en-US" sz="1364" dirty="0">
                <a:solidFill>
                  <a:schemeClr val="tx2"/>
                </a:solidFill>
              </a:rPr>
              <a:t>Residents located on the corridor (18</a:t>
            </a:r>
            <a:r>
              <a:rPr lang="en-US" sz="1364" dirty="0" smtClean="0">
                <a:solidFill>
                  <a:schemeClr val="tx2"/>
                </a:solidFill>
              </a:rPr>
              <a:t>)</a:t>
            </a:r>
            <a:endParaRPr lang="en-US" sz="1364" dirty="0">
              <a:solidFill>
                <a:schemeClr val="tx2"/>
              </a:solidFill>
            </a:endParaRPr>
          </a:p>
          <a:p>
            <a:pPr marL="158566" indent="-158566">
              <a:buFont typeface="Arial" panose="020B0604020202020204" pitchFamily="34" charset="0"/>
              <a:buChar char="•"/>
            </a:pPr>
            <a:endParaRPr lang="en-US" sz="682" dirty="0">
              <a:solidFill>
                <a:schemeClr val="tx2"/>
              </a:solidFill>
            </a:endParaRPr>
          </a:p>
        </p:txBody>
      </p:sp>
      <p:grpSp>
        <p:nvGrpSpPr>
          <p:cNvPr id="7" name="Group 6"/>
          <p:cNvGrpSpPr/>
          <p:nvPr/>
        </p:nvGrpSpPr>
        <p:grpSpPr>
          <a:xfrm>
            <a:off x="708945" y="2596249"/>
            <a:ext cx="1558636" cy="458045"/>
            <a:chOff x="2216123" y="8544193"/>
            <a:chExt cx="4572000" cy="1343600"/>
          </a:xfrm>
        </p:grpSpPr>
        <p:sp>
          <p:nvSpPr>
            <p:cNvPr id="8" name="Rounded Rectangle 7"/>
            <p:cNvSpPr/>
            <p:nvPr/>
          </p:nvSpPr>
          <p:spPr>
            <a:xfrm>
              <a:off x="2216123" y="8544193"/>
              <a:ext cx="4572000" cy="1249501"/>
            </a:xfrm>
            <a:prstGeom prst="roundRect">
              <a:avLst/>
            </a:prstGeom>
            <a:solidFill>
              <a:srgbClr val="13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9" name="Rectangle 8"/>
            <p:cNvSpPr/>
            <p:nvPr/>
          </p:nvSpPr>
          <p:spPr>
            <a:xfrm>
              <a:off x="2268424" y="8631941"/>
              <a:ext cx="4519699" cy="1255852"/>
            </a:xfrm>
            <a:prstGeom prst="rect">
              <a:avLst/>
            </a:prstGeom>
          </p:spPr>
          <p:txBody>
            <a:bodyPr wrap="none">
              <a:spAutoFit/>
            </a:bodyPr>
            <a:lstStyle/>
            <a:p>
              <a:r>
                <a:rPr lang="en-US" sz="2182" b="1" dirty="0">
                  <a:solidFill>
                    <a:schemeClr val="bg1"/>
                  </a:solidFill>
                </a:rPr>
                <a:t>1/11/2017</a:t>
              </a:r>
            </a:p>
          </p:txBody>
        </p:sp>
      </p:gr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l="2273" t="18560" r="13921" b="13258"/>
          <a:stretch/>
        </p:blipFill>
        <p:spPr>
          <a:xfrm>
            <a:off x="6018068" y="2130136"/>
            <a:ext cx="5319432" cy="3245755"/>
          </a:xfrm>
          <a:prstGeom prst="rect">
            <a:avLst/>
          </a:prstGeom>
          <a:effectLst>
            <a:softEdge rad="127000"/>
          </a:effectLst>
        </p:spPr>
      </p:pic>
      <p:grpSp>
        <p:nvGrpSpPr>
          <p:cNvPr id="11" name="Group 10"/>
          <p:cNvGrpSpPr/>
          <p:nvPr/>
        </p:nvGrpSpPr>
        <p:grpSpPr>
          <a:xfrm>
            <a:off x="2436316" y="2611154"/>
            <a:ext cx="1613225" cy="443143"/>
            <a:chOff x="16992600" y="17489409"/>
            <a:chExt cx="4732126" cy="1299887"/>
          </a:xfrm>
        </p:grpSpPr>
        <p:sp>
          <p:nvSpPr>
            <p:cNvPr id="12" name="Rounded Rectangle 11"/>
            <p:cNvSpPr/>
            <p:nvPr/>
          </p:nvSpPr>
          <p:spPr>
            <a:xfrm>
              <a:off x="16992600" y="17489409"/>
              <a:ext cx="4572001" cy="1252728"/>
            </a:xfrm>
            <a:prstGeom prst="roundRect">
              <a:avLst/>
            </a:prstGeom>
            <a:solidFill>
              <a:srgbClr val="13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3" name="Rectangle 12"/>
            <p:cNvSpPr/>
            <p:nvPr/>
          </p:nvSpPr>
          <p:spPr>
            <a:xfrm>
              <a:off x="17205029" y="17533444"/>
              <a:ext cx="4519697" cy="1255852"/>
            </a:xfrm>
            <a:prstGeom prst="rect">
              <a:avLst/>
            </a:prstGeom>
          </p:spPr>
          <p:txBody>
            <a:bodyPr wrap="none">
              <a:spAutoFit/>
            </a:bodyPr>
            <a:lstStyle/>
            <a:p>
              <a:r>
                <a:rPr lang="en-US" sz="2182" b="1" dirty="0">
                  <a:solidFill>
                    <a:schemeClr val="bg1"/>
                  </a:solidFill>
                </a:rPr>
                <a:t>3/23/2017</a:t>
              </a:r>
            </a:p>
          </p:txBody>
        </p:sp>
      </p:grpSp>
      <p:grpSp>
        <p:nvGrpSpPr>
          <p:cNvPr id="14" name="Group 13"/>
          <p:cNvGrpSpPr/>
          <p:nvPr/>
        </p:nvGrpSpPr>
        <p:grpSpPr>
          <a:xfrm>
            <a:off x="4127724" y="2611154"/>
            <a:ext cx="1558637" cy="464815"/>
            <a:chOff x="16992600" y="17489409"/>
            <a:chExt cx="4572001" cy="1363458"/>
          </a:xfrm>
        </p:grpSpPr>
        <p:sp>
          <p:nvSpPr>
            <p:cNvPr id="15" name="Rounded Rectangle 14"/>
            <p:cNvSpPr/>
            <p:nvPr/>
          </p:nvSpPr>
          <p:spPr>
            <a:xfrm>
              <a:off x="16992600" y="17489409"/>
              <a:ext cx="4572001" cy="1252728"/>
            </a:xfrm>
            <a:prstGeom prst="roundRect">
              <a:avLst/>
            </a:prstGeom>
            <a:solidFill>
              <a:srgbClr val="1350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6" name="Rectangle 15"/>
            <p:cNvSpPr/>
            <p:nvPr/>
          </p:nvSpPr>
          <p:spPr>
            <a:xfrm>
              <a:off x="16992600" y="17597015"/>
              <a:ext cx="4519697" cy="1255852"/>
            </a:xfrm>
            <a:prstGeom prst="rect">
              <a:avLst/>
            </a:prstGeom>
          </p:spPr>
          <p:txBody>
            <a:bodyPr wrap="none">
              <a:spAutoFit/>
            </a:bodyPr>
            <a:lstStyle/>
            <a:p>
              <a:r>
                <a:rPr lang="en-US" sz="2182" b="1" dirty="0" smtClean="0">
                  <a:solidFill>
                    <a:schemeClr val="bg1"/>
                  </a:solidFill>
                </a:rPr>
                <a:t>9/28/2017</a:t>
              </a:r>
              <a:endParaRPr lang="en-US" sz="2182" b="1" dirty="0">
                <a:solidFill>
                  <a:schemeClr val="bg1"/>
                </a:solidFill>
              </a:endParaRPr>
            </a:p>
          </p:txBody>
        </p:sp>
      </p:grpSp>
    </p:spTree>
    <p:extLst>
      <p:ext uri="{BB962C8B-B14F-4D97-AF65-F5344CB8AC3E}">
        <p14:creationId xmlns:p14="http://schemas.microsoft.com/office/powerpoint/2010/main" val="1954537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1867299" y="396101"/>
            <a:ext cx="7886700" cy="6518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bg1"/>
                </a:solidFill>
                <a:latin typeface="Century Gothic" panose="020B0502020202020204" pitchFamily="34" charset="0"/>
              </a:rPr>
              <a:t>Character of the Corridor</a:t>
            </a:r>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649" b="11911"/>
          <a:stretch/>
        </p:blipFill>
        <p:spPr>
          <a:xfrm>
            <a:off x="2061448" y="1220776"/>
            <a:ext cx="8094775" cy="4711337"/>
          </a:xfrm>
          <a:prstGeom prst="rect">
            <a:avLst/>
          </a:prstGeom>
        </p:spPr>
      </p:pic>
      <p:sp>
        <p:nvSpPr>
          <p:cNvPr id="10" name="TextBox 9"/>
          <p:cNvSpPr txBox="1"/>
          <p:nvPr/>
        </p:nvSpPr>
        <p:spPr>
          <a:xfrm rot="21127555">
            <a:off x="5334186" y="3943240"/>
            <a:ext cx="1784839" cy="369332"/>
          </a:xfrm>
          <a:prstGeom prst="rect">
            <a:avLst/>
          </a:prstGeom>
          <a:noFill/>
        </p:spPr>
        <p:txBody>
          <a:bodyPr wrap="square" rtlCol="0">
            <a:spAutoFit/>
          </a:bodyPr>
          <a:lstStyle/>
          <a:p>
            <a:r>
              <a:rPr lang="en-US" b="1" dirty="0">
                <a:solidFill>
                  <a:schemeClr val="bg1"/>
                </a:solidFill>
              </a:rPr>
              <a:t>Wolfs Crossing</a:t>
            </a:r>
          </a:p>
        </p:txBody>
      </p:sp>
      <p:sp>
        <p:nvSpPr>
          <p:cNvPr id="11" name="TextBox 10"/>
          <p:cNvSpPr txBox="1"/>
          <p:nvPr/>
        </p:nvSpPr>
        <p:spPr>
          <a:xfrm rot="3750332">
            <a:off x="7418676" y="4741472"/>
            <a:ext cx="2907619" cy="276999"/>
          </a:xfrm>
          <a:prstGeom prst="rect">
            <a:avLst/>
          </a:prstGeom>
          <a:noFill/>
        </p:spPr>
        <p:txBody>
          <a:bodyPr wrap="square" rtlCol="0">
            <a:spAutoFit/>
          </a:bodyPr>
          <a:lstStyle/>
          <a:p>
            <a:r>
              <a:rPr lang="en-US" sz="1200" b="1" dirty="0">
                <a:solidFill>
                  <a:schemeClr val="bg1"/>
                </a:solidFill>
              </a:rPr>
              <a:t>Lincoln Highway (Route 30)</a:t>
            </a:r>
          </a:p>
        </p:txBody>
      </p:sp>
      <p:sp>
        <p:nvSpPr>
          <p:cNvPr id="12" name="TextBox 11"/>
          <p:cNvSpPr txBox="1"/>
          <p:nvPr/>
        </p:nvSpPr>
        <p:spPr>
          <a:xfrm rot="5196385">
            <a:off x="4206264" y="4224745"/>
            <a:ext cx="1784839" cy="276999"/>
          </a:xfrm>
          <a:prstGeom prst="rect">
            <a:avLst/>
          </a:prstGeom>
          <a:noFill/>
        </p:spPr>
        <p:txBody>
          <a:bodyPr wrap="square" rtlCol="0">
            <a:spAutoFit/>
          </a:bodyPr>
          <a:lstStyle/>
          <a:p>
            <a:r>
              <a:rPr lang="en-US" sz="1200" b="1" dirty="0">
                <a:solidFill>
                  <a:schemeClr val="bg1"/>
                </a:solidFill>
              </a:rPr>
              <a:t>Douglas Road</a:t>
            </a:r>
          </a:p>
        </p:txBody>
      </p:sp>
      <p:sp>
        <p:nvSpPr>
          <p:cNvPr id="13" name="TextBox 12"/>
          <p:cNvSpPr txBox="1"/>
          <p:nvPr/>
        </p:nvSpPr>
        <p:spPr>
          <a:xfrm rot="5221722">
            <a:off x="6587452" y="5095777"/>
            <a:ext cx="1784839" cy="276999"/>
          </a:xfrm>
          <a:prstGeom prst="rect">
            <a:avLst/>
          </a:prstGeom>
          <a:noFill/>
        </p:spPr>
        <p:txBody>
          <a:bodyPr wrap="square" rtlCol="0">
            <a:spAutoFit/>
          </a:bodyPr>
          <a:lstStyle/>
          <a:p>
            <a:r>
              <a:rPr lang="en-US" sz="1200" b="1" dirty="0">
                <a:solidFill>
                  <a:schemeClr val="bg1"/>
                </a:solidFill>
              </a:rPr>
              <a:t>Harvey Road</a:t>
            </a:r>
          </a:p>
        </p:txBody>
      </p:sp>
      <p:sp>
        <p:nvSpPr>
          <p:cNvPr id="14" name="TextBox 13"/>
          <p:cNvSpPr txBox="1"/>
          <p:nvPr/>
        </p:nvSpPr>
        <p:spPr>
          <a:xfrm rot="5221722">
            <a:off x="5411671" y="5271128"/>
            <a:ext cx="1784839" cy="276999"/>
          </a:xfrm>
          <a:prstGeom prst="rect">
            <a:avLst/>
          </a:prstGeom>
          <a:noFill/>
        </p:spPr>
        <p:txBody>
          <a:bodyPr wrap="square" rtlCol="0">
            <a:spAutoFit/>
          </a:bodyPr>
          <a:lstStyle/>
          <a:p>
            <a:r>
              <a:rPr lang="en-US" sz="1200" b="1" dirty="0">
                <a:solidFill>
                  <a:schemeClr val="bg1"/>
                </a:solidFill>
              </a:rPr>
              <a:t>Fifth Street</a:t>
            </a:r>
          </a:p>
        </p:txBody>
      </p:sp>
      <p:sp>
        <p:nvSpPr>
          <p:cNvPr id="15" name="TextBox 14"/>
          <p:cNvSpPr txBox="1"/>
          <p:nvPr/>
        </p:nvSpPr>
        <p:spPr>
          <a:xfrm rot="5400000">
            <a:off x="8169071" y="3280652"/>
            <a:ext cx="1164035" cy="307777"/>
          </a:xfrm>
          <a:prstGeom prst="rect">
            <a:avLst/>
          </a:prstGeom>
          <a:noFill/>
        </p:spPr>
        <p:txBody>
          <a:bodyPr wrap="square" rtlCol="0">
            <a:spAutoFit/>
          </a:bodyPr>
          <a:lstStyle/>
          <a:p>
            <a:r>
              <a:rPr lang="en-US" sz="1400" b="1" dirty="0">
                <a:solidFill>
                  <a:schemeClr val="bg1"/>
                </a:solidFill>
              </a:rPr>
              <a:t>Eola Road</a:t>
            </a:r>
          </a:p>
        </p:txBody>
      </p:sp>
      <p:sp>
        <p:nvSpPr>
          <p:cNvPr id="16" name="Up Arrow 15"/>
          <p:cNvSpPr/>
          <p:nvPr/>
        </p:nvSpPr>
        <p:spPr>
          <a:xfrm>
            <a:off x="8464816" y="1993956"/>
            <a:ext cx="711071" cy="37651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663027" y="2340254"/>
            <a:ext cx="418914" cy="369332"/>
          </a:xfrm>
          <a:prstGeom prst="rect">
            <a:avLst/>
          </a:prstGeom>
          <a:noFill/>
        </p:spPr>
        <p:txBody>
          <a:bodyPr wrap="square" rtlCol="0">
            <a:spAutoFit/>
          </a:bodyPr>
          <a:lstStyle/>
          <a:p>
            <a:r>
              <a:rPr lang="en-US" dirty="0">
                <a:solidFill>
                  <a:schemeClr val="bg1"/>
                </a:solidFill>
              </a:rPr>
              <a:t>N</a:t>
            </a:r>
          </a:p>
        </p:txBody>
      </p:sp>
      <p:sp>
        <p:nvSpPr>
          <p:cNvPr id="18" name="TextBox 17"/>
          <p:cNvSpPr txBox="1"/>
          <p:nvPr/>
        </p:nvSpPr>
        <p:spPr>
          <a:xfrm rot="5400000">
            <a:off x="2186376" y="3905391"/>
            <a:ext cx="1164035" cy="307777"/>
          </a:xfrm>
          <a:prstGeom prst="rect">
            <a:avLst/>
          </a:prstGeom>
          <a:noFill/>
        </p:spPr>
        <p:txBody>
          <a:bodyPr wrap="square" rtlCol="0">
            <a:spAutoFit/>
          </a:bodyPr>
          <a:lstStyle/>
          <a:p>
            <a:r>
              <a:rPr lang="en-US" sz="1400" b="1" dirty="0">
                <a:solidFill>
                  <a:schemeClr val="bg1"/>
                </a:solidFill>
              </a:rPr>
              <a:t>Fox River</a:t>
            </a:r>
          </a:p>
        </p:txBody>
      </p:sp>
      <p:sp>
        <p:nvSpPr>
          <p:cNvPr id="19" name="TextBox 18"/>
          <p:cNvSpPr txBox="1"/>
          <p:nvPr/>
        </p:nvSpPr>
        <p:spPr>
          <a:xfrm rot="5221722">
            <a:off x="6028348" y="5250740"/>
            <a:ext cx="1784839" cy="276999"/>
          </a:xfrm>
          <a:prstGeom prst="rect">
            <a:avLst/>
          </a:prstGeom>
          <a:noFill/>
        </p:spPr>
        <p:txBody>
          <a:bodyPr wrap="square" rtlCol="0">
            <a:spAutoFit/>
          </a:bodyPr>
          <a:lstStyle/>
          <a:p>
            <a:r>
              <a:rPr lang="en-US" sz="1200" b="1" dirty="0">
                <a:solidFill>
                  <a:schemeClr val="bg1"/>
                </a:solidFill>
              </a:rPr>
              <a:t>Roth Road</a:t>
            </a:r>
          </a:p>
        </p:txBody>
      </p:sp>
      <p:sp>
        <p:nvSpPr>
          <p:cNvPr id="20" name="TextBox 19"/>
          <p:cNvSpPr txBox="1"/>
          <p:nvPr/>
        </p:nvSpPr>
        <p:spPr>
          <a:xfrm rot="19299693">
            <a:off x="2983778" y="2792146"/>
            <a:ext cx="5052725" cy="461665"/>
          </a:xfrm>
          <a:prstGeom prst="rect">
            <a:avLst/>
          </a:prstGeom>
          <a:solidFill>
            <a:srgbClr val="5B9BD5">
              <a:alpha val="38039"/>
            </a:srgbClr>
          </a:solidFill>
        </p:spPr>
        <p:txBody>
          <a:bodyPr wrap="square" rtlCol="0">
            <a:spAutoFit/>
          </a:bodyPr>
          <a:lstStyle/>
          <a:p>
            <a:pPr algn="ctr"/>
            <a:r>
              <a:rPr lang="en-US" sz="2400" b="1" dirty="0"/>
              <a:t>Commercial corridor</a:t>
            </a:r>
          </a:p>
        </p:txBody>
      </p:sp>
      <p:sp>
        <p:nvSpPr>
          <p:cNvPr id="21" name="TextBox 20"/>
          <p:cNvSpPr txBox="1"/>
          <p:nvPr/>
        </p:nvSpPr>
        <p:spPr>
          <a:xfrm rot="20957469">
            <a:off x="3271906" y="4132414"/>
            <a:ext cx="5380902" cy="461665"/>
          </a:xfrm>
          <a:prstGeom prst="rect">
            <a:avLst/>
          </a:prstGeom>
          <a:solidFill>
            <a:schemeClr val="accent6">
              <a:lumMod val="75000"/>
              <a:alpha val="38039"/>
            </a:schemeClr>
          </a:solidFill>
        </p:spPr>
        <p:txBody>
          <a:bodyPr wrap="square" rtlCol="0">
            <a:spAutoFit/>
          </a:bodyPr>
          <a:lstStyle/>
          <a:p>
            <a:pPr algn="ctr"/>
            <a:r>
              <a:rPr lang="en-US" sz="2400" b="1" dirty="0"/>
              <a:t>Residential corridor</a:t>
            </a:r>
          </a:p>
        </p:txBody>
      </p:sp>
      <p:sp>
        <p:nvSpPr>
          <p:cNvPr id="22" name="TextBox 21"/>
          <p:cNvSpPr txBox="1"/>
          <p:nvPr/>
        </p:nvSpPr>
        <p:spPr>
          <a:xfrm>
            <a:off x="3385375" y="1022217"/>
            <a:ext cx="3922140" cy="830997"/>
          </a:xfrm>
          <a:prstGeom prst="rect">
            <a:avLst/>
          </a:prstGeom>
          <a:noFill/>
        </p:spPr>
        <p:txBody>
          <a:bodyPr wrap="square" rtlCol="0">
            <a:spAutoFit/>
          </a:bodyPr>
          <a:lstStyle/>
          <a:p>
            <a:r>
              <a:rPr lang="en-US" sz="2400" b="1" dirty="0">
                <a:solidFill>
                  <a:schemeClr val="accent4">
                    <a:lumMod val="60000"/>
                    <a:lumOff val="40000"/>
                  </a:schemeClr>
                </a:solidFill>
              </a:rPr>
              <a:t>Attract traffic: </a:t>
            </a:r>
            <a:endParaRPr lang="en-US" sz="2400" b="1" dirty="0" smtClean="0">
              <a:solidFill>
                <a:schemeClr val="accent4">
                  <a:lumMod val="60000"/>
                  <a:lumOff val="40000"/>
                </a:schemeClr>
              </a:solidFill>
            </a:endParaRPr>
          </a:p>
          <a:p>
            <a:r>
              <a:rPr lang="en-US" sz="2400" b="1" dirty="0" smtClean="0">
                <a:solidFill>
                  <a:schemeClr val="accent4">
                    <a:lumMod val="60000"/>
                    <a:lumOff val="40000"/>
                  </a:schemeClr>
                </a:solidFill>
              </a:rPr>
              <a:t>State </a:t>
            </a:r>
            <a:r>
              <a:rPr lang="en-US" sz="2400" b="1" dirty="0">
                <a:solidFill>
                  <a:schemeClr val="accent4">
                    <a:lumMod val="60000"/>
                    <a:lumOff val="40000"/>
                  </a:schemeClr>
                </a:solidFill>
              </a:rPr>
              <a:t>Route </a:t>
            </a:r>
          </a:p>
        </p:txBody>
      </p:sp>
      <p:sp>
        <p:nvSpPr>
          <p:cNvPr id="23" name="Down Arrow 22"/>
          <p:cNvSpPr/>
          <p:nvPr/>
        </p:nvSpPr>
        <p:spPr>
          <a:xfrm rot="19094805">
            <a:off x="5276316" y="1690891"/>
            <a:ext cx="406193" cy="779671"/>
          </a:xfrm>
          <a:prstGeom prst="downArrow">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TextBox 23"/>
          <p:cNvSpPr txBox="1"/>
          <p:nvPr/>
        </p:nvSpPr>
        <p:spPr>
          <a:xfrm>
            <a:off x="5098683" y="5509517"/>
            <a:ext cx="5857402" cy="461665"/>
          </a:xfrm>
          <a:prstGeom prst="rect">
            <a:avLst/>
          </a:prstGeom>
          <a:noFill/>
        </p:spPr>
        <p:txBody>
          <a:bodyPr wrap="square" rtlCol="0">
            <a:spAutoFit/>
          </a:bodyPr>
          <a:lstStyle/>
          <a:p>
            <a:r>
              <a:rPr lang="en-US" sz="2400" b="1" dirty="0">
                <a:solidFill>
                  <a:schemeClr val="accent4">
                    <a:lumMod val="60000"/>
                    <a:lumOff val="40000"/>
                  </a:schemeClr>
                </a:solidFill>
              </a:rPr>
              <a:t>Vision:  Bold, Balanced, Bountiful</a:t>
            </a:r>
          </a:p>
        </p:txBody>
      </p:sp>
      <p:sp>
        <p:nvSpPr>
          <p:cNvPr id="25" name="Down Arrow 24"/>
          <p:cNvSpPr/>
          <p:nvPr/>
        </p:nvSpPr>
        <p:spPr>
          <a:xfrm rot="10254568">
            <a:off x="6444560" y="4696957"/>
            <a:ext cx="406193" cy="779671"/>
          </a:xfrm>
          <a:prstGeom prst="downArrow">
            <a:avLst/>
          </a:prstGeom>
          <a:solidFill>
            <a:schemeClr val="accent4">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2787" y="3936157"/>
            <a:ext cx="1875270" cy="15085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Picture 26"/>
          <p:cNvPicPr>
            <a:picLocks noChangeAspect="1"/>
          </p:cNvPicPr>
          <p:nvPr/>
        </p:nvPicPr>
        <p:blipFill>
          <a:blip r:embed="rId5"/>
          <a:stretch>
            <a:fillRect/>
          </a:stretch>
        </p:blipFill>
        <p:spPr>
          <a:xfrm>
            <a:off x="6929786" y="1793556"/>
            <a:ext cx="274162" cy="259001"/>
          </a:xfrm>
          <a:prstGeom prst="rect">
            <a:avLst/>
          </a:prstGeom>
        </p:spPr>
      </p:pic>
      <p:pic>
        <p:nvPicPr>
          <p:cNvPr id="28" name="Picture 27"/>
          <p:cNvPicPr>
            <a:picLocks noChangeAspect="1"/>
          </p:cNvPicPr>
          <p:nvPr/>
        </p:nvPicPr>
        <p:blipFill>
          <a:blip r:embed="rId6"/>
          <a:stretch>
            <a:fillRect/>
          </a:stretch>
        </p:blipFill>
        <p:spPr>
          <a:xfrm>
            <a:off x="2241269" y="1998115"/>
            <a:ext cx="2675824" cy="1473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0913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p:bldP spid="23" grpId="0" animBg="1"/>
      <p:bldP spid="24" grpId="0"/>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WolfCAT</a:t>
            </a:r>
            <a:r>
              <a:rPr lang="en-US" dirty="0"/>
              <a:t> </a:t>
            </a:r>
            <a:r>
              <a:rPr lang="en-US" dirty="0" smtClean="0"/>
              <a:t>Accomplishments</a:t>
            </a:r>
            <a:endParaRPr lang="en-US" dirty="0"/>
          </a:p>
        </p:txBody>
      </p:sp>
      <p:cxnSp>
        <p:nvCxnSpPr>
          <p:cNvPr id="14" name="Straight Arrow Connector 13"/>
          <p:cNvCxnSpPr/>
          <p:nvPr/>
        </p:nvCxnSpPr>
        <p:spPr>
          <a:xfrm>
            <a:off x="6518248" y="2217808"/>
            <a:ext cx="1237966" cy="26554"/>
          </a:xfrm>
          <a:prstGeom prst="straightConnector1">
            <a:avLst/>
          </a:prstGeom>
          <a:ln w="190500">
            <a:solidFill>
              <a:srgbClr val="13506E"/>
            </a:solidFill>
            <a:tailEnd type="triangle"/>
          </a:ln>
        </p:spPr>
        <p:style>
          <a:lnRef idx="1">
            <a:schemeClr val="accent1"/>
          </a:lnRef>
          <a:fillRef idx="0">
            <a:schemeClr val="accent1"/>
          </a:fillRef>
          <a:effectRef idx="0">
            <a:schemeClr val="accent1"/>
          </a:effectRef>
          <a:fontRef idx="minor">
            <a:schemeClr val="tx1"/>
          </a:fontRef>
        </p:style>
      </p:cxnSp>
      <p:sp>
        <p:nvSpPr>
          <p:cNvPr id="38" name="Freeform 37"/>
          <p:cNvSpPr/>
          <p:nvPr/>
        </p:nvSpPr>
        <p:spPr>
          <a:xfrm>
            <a:off x="564666" y="1839433"/>
            <a:ext cx="5938674" cy="557515"/>
          </a:xfrm>
          <a:custGeom>
            <a:avLst/>
            <a:gdLst>
              <a:gd name="connsiteX0" fmla="*/ 0 w 4715836"/>
              <a:gd name="connsiteY0" fmla="*/ 159123 h 954720"/>
              <a:gd name="connsiteX1" fmla="*/ 159123 w 4715836"/>
              <a:gd name="connsiteY1" fmla="*/ 0 h 954720"/>
              <a:gd name="connsiteX2" fmla="*/ 4556713 w 4715836"/>
              <a:gd name="connsiteY2" fmla="*/ 0 h 954720"/>
              <a:gd name="connsiteX3" fmla="*/ 4715836 w 4715836"/>
              <a:gd name="connsiteY3" fmla="*/ 159123 h 954720"/>
              <a:gd name="connsiteX4" fmla="*/ 4715836 w 4715836"/>
              <a:gd name="connsiteY4" fmla="*/ 795597 h 954720"/>
              <a:gd name="connsiteX5" fmla="*/ 4556713 w 4715836"/>
              <a:gd name="connsiteY5" fmla="*/ 954720 h 954720"/>
              <a:gd name="connsiteX6" fmla="*/ 159123 w 4715836"/>
              <a:gd name="connsiteY6" fmla="*/ 954720 h 954720"/>
              <a:gd name="connsiteX7" fmla="*/ 0 w 4715836"/>
              <a:gd name="connsiteY7" fmla="*/ 795597 h 954720"/>
              <a:gd name="connsiteX8" fmla="*/ 0 w 4715836"/>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836" h="954720">
                <a:moveTo>
                  <a:pt x="0" y="159123"/>
                </a:moveTo>
                <a:cubicBezTo>
                  <a:pt x="0" y="71242"/>
                  <a:pt x="71242" y="0"/>
                  <a:pt x="159123" y="0"/>
                </a:cubicBezTo>
                <a:lnTo>
                  <a:pt x="4556713" y="0"/>
                </a:lnTo>
                <a:cubicBezTo>
                  <a:pt x="4644594" y="0"/>
                  <a:pt x="4715836" y="71242"/>
                  <a:pt x="4715836" y="159123"/>
                </a:cubicBezTo>
                <a:lnTo>
                  <a:pt x="4715836" y="795597"/>
                </a:lnTo>
                <a:cubicBezTo>
                  <a:pt x="4715836" y="883478"/>
                  <a:pt x="4644594" y="954720"/>
                  <a:pt x="4556713" y="954720"/>
                </a:cubicBezTo>
                <a:lnTo>
                  <a:pt x="159123" y="954720"/>
                </a:lnTo>
                <a:cubicBezTo>
                  <a:pt x="71242" y="954720"/>
                  <a:pt x="0" y="883478"/>
                  <a:pt x="0" y="795597"/>
                </a:cubicBezTo>
                <a:lnTo>
                  <a:pt x="0" y="159123"/>
                </a:lnTo>
                <a:close/>
              </a:path>
            </a:pathLst>
          </a:custGeom>
          <a:solidFill>
            <a:schemeClr val="accent5">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8046" tIns="138046" rIns="138046" bIns="138046" numCol="1" spcCol="1270" anchor="ctr" anchorCtr="0">
            <a:noAutofit/>
          </a:bodyPr>
          <a:lstStyle/>
          <a:p>
            <a:pPr lvl="0" algn="ctr" defTabSz="1066800" rtl="0">
              <a:lnSpc>
                <a:spcPct val="90000"/>
              </a:lnSpc>
              <a:spcBef>
                <a:spcPct val="0"/>
              </a:spcBef>
              <a:spcAft>
                <a:spcPct val="35000"/>
              </a:spcAft>
            </a:pPr>
            <a:r>
              <a:rPr lang="en-US" sz="2000" b="1" kern="1200" dirty="0" smtClean="0">
                <a:solidFill>
                  <a:schemeClr val="bg1"/>
                </a:solidFill>
              </a:rPr>
              <a:t>Formulated purpose and need statement</a:t>
            </a:r>
            <a:endParaRPr lang="en-US" sz="5400" b="1" kern="1200" dirty="0">
              <a:solidFill>
                <a:schemeClr val="bg1"/>
              </a:solidFill>
            </a:endParaRPr>
          </a:p>
        </p:txBody>
      </p:sp>
      <p:sp>
        <p:nvSpPr>
          <p:cNvPr id="39" name="Freeform 38"/>
          <p:cNvSpPr/>
          <p:nvPr/>
        </p:nvSpPr>
        <p:spPr>
          <a:xfrm>
            <a:off x="565507" y="2598609"/>
            <a:ext cx="5944271" cy="485122"/>
          </a:xfrm>
          <a:custGeom>
            <a:avLst/>
            <a:gdLst>
              <a:gd name="connsiteX0" fmla="*/ 0 w 4715836"/>
              <a:gd name="connsiteY0" fmla="*/ 159123 h 954720"/>
              <a:gd name="connsiteX1" fmla="*/ 159123 w 4715836"/>
              <a:gd name="connsiteY1" fmla="*/ 0 h 954720"/>
              <a:gd name="connsiteX2" fmla="*/ 4556713 w 4715836"/>
              <a:gd name="connsiteY2" fmla="*/ 0 h 954720"/>
              <a:gd name="connsiteX3" fmla="*/ 4715836 w 4715836"/>
              <a:gd name="connsiteY3" fmla="*/ 159123 h 954720"/>
              <a:gd name="connsiteX4" fmla="*/ 4715836 w 4715836"/>
              <a:gd name="connsiteY4" fmla="*/ 795597 h 954720"/>
              <a:gd name="connsiteX5" fmla="*/ 4556713 w 4715836"/>
              <a:gd name="connsiteY5" fmla="*/ 954720 h 954720"/>
              <a:gd name="connsiteX6" fmla="*/ 159123 w 4715836"/>
              <a:gd name="connsiteY6" fmla="*/ 954720 h 954720"/>
              <a:gd name="connsiteX7" fmla="*/ 0 w 4715836"/>
              <a:gd name="connsiteY7" fmla="*/ 795597 h 954720"/>
              <a:gd name="connsiteX8" fmla="*/ 0 w 4715836"/>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836" h="954720">
                <a:moveTo>
                  <a:pt x="0" y="159123"/>
                </a:moveTo>
                <a:cubicBezTo>
                  <a:pt x="0" y="71242"/>
                  <a:pt x="71242" y="0"/>
                  <a:pt x="159123" y="0"/>
                </a:cubicBezTo>
                <a:lnTo>
                  <a:pt x="4556713" y="0"/>
                </a:lnTo>
                <a:cubicBezTo>
                  <a:pt x="4644594" y="0"/>
                  <a:pt x="4715836" y="71242"/>
                  <a:pt x="4715836" y="159123"/>
                </a:cubicBezTo>
                <a:lnTo>
                  <a:pt x="4715836" y="795597"/>
                </a:lnTo>
                <a:cubicBezTo>
                  <a:pt x="4715836" y="883478"/>
                  <a:pt x="4644594" y="954720"/>
                  <a:pt x="4556713" y="954720"/>
                </a:cubicBezTo>
                <a:lnTo>
                  <a:pt x="159123" y="954720"/>
                </a:lnTo>
                <a:cubicBezTo>
                  <a:pt x="71242" y="954720"/>
                  <a:pt x="0" y="883478"/>
                  <a:pt x="0" y="795597"/>
                </a:cubicBezTo>
                <a:lnTo>
                  <a:pt x="0" y="159123"/>
                </a:lnTo>
                <a:close/>
              </a:path>
            </a:pathLst>
          </a:custGeom>
          <a:solidFill>
            <a:schemeClr val="accent5">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8046" tIns="138046" rIns="138046" bIns="138046" numCol="1" spcCol="1270" anchor="ctr" anchorCtr="0">
            <a:noAutofit/>
          </a:bodyPr>
          <a:lstStyle/>
          <a:p>
            <a:pPr algn="ctr" defTabSz="1066800">
              <a:lnSpc>
                <a:spcPct val="90000"/>
              </a:lnSpc>
              <a:spcBef>
                <a:spcPct val="0"/>
              </a:spcBef>
              <a:spcAft>
                <a:spcPct val="35000"/>
              </a:spcAft>
            </a:pPr>
            <a:r>
              <a:rPr lang="en-US" sz="2000" b="1" dirty="0">
                <a:solidFill>
                  <a:schemeClr val="bg1"/>
                </a:solidFill>
              </a:rPr>
              <a:t>Recommended alignment</a:t>
            </a:r>
          </a:p>
        </p:txBody>
      </p:sp>
      <p:sp>
        <p:nvSpPr>
          <p:cNvPr id="40" name="Freeform 39"/>
          <p:cNvSpPr/>
          <p:nvPr/>
        </p:nvSpPr>
        <p:spPr>
          <a:xfrm>
            <a:off x="566738" y="4495816"/>
            <a:ext cx="5902633" cy="447301"/>
          </a:xfrm>
          <a:custGeom>
            <a:avLst/>
            <a:gdLst>
              <a:gd name="connsiteX0" fmla="*/ 0 w 4715836"/>
              <a:gd name="connsiteY0" fmla="*/ 159123 h 954720"/>
              <a:gd name="connsiteX1" fmla="*/ 159123 w 4715836"/>
              <a:gd name="connsiteY1" fmla="*/ 0 h 954720"/>
              <a:gd name="connsiteX2" fmla="*/ 4556713 w 4715836"/>
              <a:gd name="connsiteY2" fmla="*/ 0 h 954720"/>
              <a:gd name="connsiteX3" fmla="*/ 4715836 w 4715836"/>
              <a:gd name="connsiteY3" fmla="*/ 159123 h 954720"/>
              <a:gd name="connsiteX4" fmla="*/ 4715836 w 4715836"/>
              <a:gd name="connsiteY4" fmla="*/ 795597 h 954720"/>
              <a:gd name="connsiteX5" fmla="*/ 4556713 w 4715836"/>
              <a:gd name="connsiteY5" fmla="*/ 954720 h 954720"/>
              <a:gd name="connsiteX6" fmla="*/ 159123 w 4715836"/>
              <a:gd name="connsiteY6" fmla="*/ 954720 h 954720"/>
              <a:gd name="connsiteX7" fmla="*/ 0 w 4715836"/>
              <a:gd name="connsiteY7" fmla="*/ 795597 h 954720"/>
              <a:gd name="connsiteX8" fmla="*/ 0 w 4715836"/>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836" h="954720">
                <a:moveTo>
                  <a:pt x="0" y="159123"/>
                </a:moveTo>
                <a:cubicBezTo>
                  <a:pt x="0" y="71242"/>
                  <a:pt x="71242" y="0"/>
                  <a:pt x="159123" y="0"/>
                </a:cubicBezTo>
                <a:lnTo>
                  <a:pt x="4556713" y="0"/>
                </a:lnTo>
                <a:cubicBezTo>
                  <a:pt x="4644594" y="0"/>
                  <a:pt x="4715836" y="71242"/>
                  <a:pt x="4715836" y="159123"/>
                </a:cubicBezTo>
                <a:lnTo>
                  <a:pt x="4715836" y="795597"/>
                </a:lnTo>
                <a:cubicBezTo>
                  <a:pt x="4715836" y="883478"/>
                  <a:pt x="4644594" y="954720"/>
                  <a:pt x="4556713" y="954720"/>
                </a:cubicBezTo>
                <a:lnTo>
                  <a:pt x="159123" y="954720"/>
                </a:lnTo>
                <a:cubicBezTo>
                  <a:pt x="71242" y="954720"/>
                  <a:pt x="0" y="883478"/>
                  <a:pt x="0" y="795597"/>
                </a:cubicBezTo>
                <a:lnTo>
                  <a:pt x="0" y="159123"/>
                </a:lnTo>
                <a:close/>
              </a:path>
            </a:pathLst>
          </a:custGeom>
          <a:solidFill>
            <a:schemeClr val="accent5">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8046" tIns="138046" rIns="138046" bIns="138046" numCol="1" spcCol="1270" anchor="ctr" anchorCtr="0">
            <a:noAutofit/>
          </a:bodyPr>
          <a:lstStyle/>
          <a:p>
            <a:pPr algn="ctr" defTabSz="1066800">
              <a:lnSpc>
                <a:spcPct val="90000"/>
              </a:lnSpc>
              <a:spcBef>
                <a:spcPct val="0"/>
              </a:spcBef>
              <a:spcAft>
                <a:spcPct val="35000"/>
              </a:spcAft>
            </a:pPr>
            <a:r>
              <a:rPr lang="en-US" sz="2000" b="1" dirty="0">
                <a:solidFill>
                  <a:schemeClr val="bg1"/>
                </a:solidFill>
              </a:rPr>
              <a:t>Recommended intersection types</a:t>
            </a:r>
          </a:p>
        </p:txBody>
      </p:sp>
      <p:sp>
        <p:nvSpPr>
          <p:cNvPr id="41" name="Freeform 40"/>
          <p:cNvSpPr/>
          <p:nvPr/>
        </p:nvSpPr>
        <p:spPr>
          <a:xfrm>
            <a:off x="619017" y="5268536"/>
            <a:ext cx="5899132" cy="437725"/>
          </a:xfrm>
          <a:custGeom>
            <a:avLst/>
            <a:gdLst>
              <a:gd name="connsiteX0" fmla="*/ 0 w 4715836"/>
              <a:gd name="connsiteY0" fmla="*/ 159123 h 954720"/>
              <a:gd name="connsiteX1" fmla="*/ 159123 w 4715836"/>
              <a:gd name="connsiteY1" fmla="*/ 0 h 954720"/>
              <a:gd name="connsiteX2" fmla="*/ 4556713 w 4715836"/>
              <a:gd name="connsiteY2" fmla="*/ 0 h 954720"/>
              <a:gd name="connsiteX3" fmla="*/ 4715836 w 4715836"/>
              <a:gd name="connsiteY3" fmla="*/ 159123 h 954720"/>
              <a:gd name="connsiteX4" fmla="*/ 4715836 w 4715836"/>
              <a:gd name="connsiteY4" fmla="*/ 795597 h 954720"/>
              <a:gd name="connsiteX5" fmla="*/ 4556713 w 4715836"/>
              <a:gd name="connsiteY5" fmla="*/ 954720 h 954720"/>
              <a:gd name="connsiteX6" fmla="*/ 159123 w 4715836"/>
              <a:gd name="connsiteY6" fmla="*/ 954720 h 954720"/>
              <a:gd name="connsiteX7" fmla="*/ 0 w 4715836"/>
              <a:gd name="connsiteY7" fmla="*/ 795597 h 954720"/>
              <a:gd name="connsiteX8" fmla="*/ 0 w 4715836"/>
              <a:gd name="connsiteY8" fmla="*/ 159123 h 954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5836" h="954720">
                <a:moveTo>
                  <a:pt x="0" y="159123"/>
                </a:moveTo>
                <a:cubicBezTo>
                  <a:pt x="0" y="71242"/>
                  <a:pt x="71242" y="0"/>
                  <a:pt x="159123" y="0"/>
                </a:cubicBezTo>
                <a:lnTo>
                  <a:pt x="4556713" y="0"/>
                </a:lnTo>
                <a:cubicBezTo>
                  <a:pt x="4644594" y="0"/>
                  <a:pt x="4715836" y="71242"/>
                  <a:pt x="4715836" y="159123"/>
                </a:cubicBezTo>
                <a:lnTo>
                  <a:pt x="4715836" y="795597"/>
                </a:lnTo>
                <a:cubicBezTo>
                  <a:pt x="4715836" y="883478"/>
                  <a:pt x="4644594" y="954720"/>
                  <a:pt x="4556713" y="954720"/>
                </a:cubicBezTo>
                <a:lnTo>
                  <a:pt x="159123" y="954720"/>
                </a:lnTo>
                <a:cubicBezTo>
                  <a:pt x="71242" y="954720"/>
                  <a:pt x="0" y="883478"/>
                  <a:pt x="0" y="795597"/>
                </a:cubicBezTo>
                <a:lnTo>
                  <a:pt x="0" y="159123"/>
                </a:lnTo>
                <a:close/>
              </a:path>
            </a:pathLst>
          </a:custGeom>
          <a:solidFill>
            <a:schemeClr val="accent5">
              <a:lumMod val="75000"/>
            </a:schemeClr>
          </a:solidFill>
          <a:ln>
            <a:solidFill>
              <a:schemeClr val="bg1"/>
            </a:solid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38046" tIns="138046" rIns="138046" bIns="138046" numCol="1" spcCol="1270" anchor="ctr" anchorCtr="0">
            <a:noAutofit/>
          </a:bodyPr>
          <a:lstStyle/>
          <a:p>
            <a:pPr algn="ctr" defTabSz="1066800">
              <a:lnSpc>
                <a:spcPct val="90000"/>
              </a:lnSpc>
              <a:spcBef>
                <a:spcPct val="0"/>
              </a:spcBef>
              <a:spcAft>
                <a:spcPct val="35000"/>
              </a:spcAft>
            </a:pPr>
            <a:r>
              <a:rPr lang="en-US" sz="2000" b="1" dirty="0">
                <a:solidFill>
                  <a:schemeClr val="bg1"/>
                </a:solidFill>
              </a:rPr>
              <a:t>Recommended cross section</a:t>
            </a:r>
          </a:p>
        </p:txBody>
      </p:sp>
      <p:sp>
        <p:nvSpPr>
          <p:cNvPr id="16" name="Rectangle 15"/>
          <p:cNvSpPr/>
          <p:nvPr/>
        </p:nvSpPr>
        <p:spPr>
          <a:xfrm>
            <a:off x="7806875" y="2236560"/>
            <a:ext cx="4260273" cy="195170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7" name="Rectangle 16"/>
          <p:cNvSpPr/>
          <p:nvPr/>
        </p:nvSpPr>
        <p:spPr>
          <a:xfrm>
            <a:off x="7806875" y="1041640"/>
            <a:ext cx="4260273" cy="1158647"/>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8" name="TextBox 17"/>
          <p:cNvSpPr txBox="1"/>
          <p:nvPr/>
        </p:nvSpPr>
        <p:spPr>
          <a:xfrm>
            <a:off x="7919518" y="1102383"/>
            <a:ext cx="4089128" cy="1141979"/>
          </a:xfrm>
          <a:prstGeom prst="rect">
            <a:avLst/>
          </a:prstGeom>
          <a:noFill/>
        </p:spPr>
        <p:txBody>
          <a:bodyPr wrap="square" rtlCol="0">
            <a:spAutoFit/>
          </a:bodyPr>
          <a:lstStyle/>
          <a:p>
            <a:r>
              <a:rPr lang="en-US" sz="1364" b="1" dirty="0">
                <a:solidFill>
                  <a:schemeClr val="tx2"/>
                </a:solidFill>
              </a:rPr>
              <a:t>Purpose (What are we trying to accomplish?)</a:t>
            </a:r>
          </a:p>
          <a:p>
            <a:pPr marL="158566" indent="-158566">
              <a:buFont typeface="Wingdings" panose="05000000000000000000" pitchFamily="2" charset="2"/>
              <a:buChar char="ü"/>
            </a:pPr>
            <a:r>
              <a:rPr lang="en-US" sz="1364" dirty="0">
                <a:solidFill>
                  <a:schemeClr val="tx2"/>
                </a:solidFill>
              </a:rPr>
              <a:t>Enhance safety</a:t>
            </a:r>
          </a:p>
          <a:p>
            <a:pPr marL="158566" indent="-158566">
              <a:buFont typeface="Wingdings" panose="05000000000000000000" pitchFamily="2" charset="2"/>
              <a:buChar char="ü"/>
            </a:pPr>
            <a:r>
              <a:rPr lang="en-US" sz="1364" dirty="0">
                <a:solidFill>
                  <a:schemeClr val="tx2"/>
                </a:solidFill>
              </a:rPr>
              <a:t>Reduce traffic congestion</a:t>
            </a:r>
          </a:p>
          <a:p>
            <a:pPr marL="158566" indent="-158566">
              <a:buFont typeface="Wingdings" panose="05000000000000000000" pitchFamily="2" charset="2"/>
              <a:buChar char="ü"/>
            </a:pPr>
            <a:r>
              <a:rPr lang="en-US" sz="1364" dirty="0">
                <a:solidFill>
                  <a:schemeClr val="tx2"/>
                </a:solidFill>
              </a:rPr>
              <a:t>Improve mobility and operations</a:t>
            </a:r>
          </a:p>
          <a:p>
            <a:pPr marL="158566" indent="-158566">
              <a:buFont typeface="Wingdings" panose="05000000000000000000" pitchFamily="2" charset="2"/>
              <a:buChar char="ü"/>
            </a:pPr>
            <a:r>
              <a:rPr lang="en-US" sz="1364" dirty="0">
                <a:solidFill>
                  <a:schemeClr val="tx2"/>
                </a:solidFill>
              </a:rPr>
              <a:t>Accommodate economic development</a:t>
            </a:r>
          </a:p>
        </p:txBody>
      </p:sp>
      <p:sp>
        <p:nvSpPr>
          <p:cNvPr id="19" name="TextBox 18"/>
          <p:cNvSpPr txBox="1"/>
          <p:nvPr/>
        </p:nvSpPr>
        <p:spPr>
          <a:xfrm>
            <a:off x="7954117" y="2256327"/>
            <a:ext cx="4078432" cy="1876732"/>
          </a:xfrm>
          <a:prstGeom prst="rect">
            <a:avLst/>
          </a:prstGeom>
          <a:noFill/>
        </p:spPr>
        <p:txBody>
          <a:bodyPr wrap="square" rtlCol="0">
            <a:spAutoFit/>
          </a:bodyPr>
          <a:lstStyle/>
          <a:p>
            <a:r>
              <a:rPr lang="en-US" sz="1364" b="1" dirty="0">
                <a:solidFill>
                  <a:schemeClr val="tx2"/>
                </a:solidFill>
              </a:rPr>
              <a:t>Need (Why are we studying this corridor?)</a:t>
            </a:r>
          </a:p>
          <a:p>
            <a:pPr marL="158566" indent="-158566">
              <a:buFont typeface="Wingdings" panose="05000000000000000000" pitchFamily="2" charset="2"/>
              <a:buChar char="ü"/>
            </a:pPr>
            <a:r>
              <a:rPr lang="en-US" sz="1364" dirty="0">
                <a:solidFill>
                  <a:schemeClr val="tx2"/>
                </a:solidFill>
              </a:rPr>
              <a:t>Crash history</a:t>
            </a:r>
          </a:p>
          <a:p>
            <a:pPr marL="158566" indent="-158566">
              <a:buFont typeface="Wingdings" panose="05000000000000000000" pitchFamily="2" charset="2"/>
              <a:buChar char="ü"/>
            </a:pPr>
            <a:r>
              <a:rPr lang="en-US" sz="1364" dirty="0">
                <a:solidFill>
                  <a:schemeClr val="tx2"/>
                </a:solidFill>
              </a:rPr>
              <a:t>Capacity analysis of existing traffic data</a:t>
            </a:r>
          </a:p>
          <a:p>
            <a:pPr marL="158566" indent="-158566">
              <a:buFont typeface="Wingdings" panose="05000000000000000000" pitchFamily="2" charset="2"/>
              <a:buChar char="ü"/>
            </a:pPr>
            <a:r>
              <a:rPr lang="en-US" sz="1364" dirty="0">
                <a:solidFill>
                  <a:schemeClr val="tx2"/>
                </a:solidFill>
              </a:rPr>
              <a:t>Projected future traffic growth</a:t>
            </a:r>
          </a:p>
          <a:p>
            <a:pPr marL="158566" indent="-158566">
              <a:buFont typeface="Wingdings" panose="05000000000000000000" pitchFamily="2" charset="2"/>
              <a:buChar char="ü"/>
            </a:pPr>
            <a:r>
              <a:rPr lang="en-US" sz="1364" dirty="0">
                <a:solidFill>
                  <a:schemeClr val="tx2"/>
                </a:solidFill>
              </a:rPr>
              <a:t>Existing mobility and operations (Multi-modal) </a:t>
            </a:r>
          </a:p>
          <a:p>
            <a:pPr marL="158566" indent="-158566">
              <a:buFont typeface="Wingdings" panose="05000000000000000000" pitchFamily="2" charset="2"/>
              <a:buChar char="ü"/>
            </a:pPr>
            <a:r>
              <a:rPr lang="en-US" sz="1364" dirty="0">
                <a:solidFill>
                  <a:schemeClr val="tx2"/>
                </a:solidFill>
              </a:rPr>
              <a:t>Address drainage inadequacies</a:t>
            </a:r>
          </a:p>
          <a:p>
            <a:pPr marL="158566" indent="-158566">
              <a:buFont typeface="Wingdings" panose="05000000000000000000" pitchFamily="2" charset="2"/>
              <a:buChar char="ü"/>
            </a:pPr>
            <a:r>
              <a:rPr lang="en-US" sz="1364" dirty="0">
                <a:solidFill>
                  <a:schemeClr val="tx2"/>
                </a:solidFill>
              </a:rPr>
              <a:t>Minimize environmental impacts</a:t>
            </a:r>
          </a:p>
          <a:p>
            <a:pPr marL="158566" indent="-158566">
              <a:buFont typeface="Arial" panose="020B0604020202020204" pitchFamily="34" charset="0"/>
              <a:buChar char="•"/>
            </a:pPr>
            <a:endParaRPr lang="en-US" sz="682" dirty="0">
              <a:solidFill>
                <a:schemeClr val="tx2"/>
              </a:solidFill>
            </a:endParaRP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1725" t="40530" r="2797" b="40152"/>
          <a:stretch/>
        </p:blipFill>
        <p:spPr>
          <a:xfrm>
            <a:off x="52731" y="3227338"/>
            <a:ext cx="7541317" cy="1089881"/>
          </a:xfrm>
          <a:prstGeom prst="rect">
            <a:avLst/>
          </a:prstGeom>
          <a:effectLst>
            <a:softEdge rad="127000"/>
          </a:effectLst>
        </p:spPr>
      </p:pic>
      <p:sp>
        <p:nvSpPr>
          <p:cNvPr id="23" name="Rectangle 22"/>
          <p:cNvSpPr/>
          <p:nvPr/>
        </p:nvSpPr>
        <p:spPr>
          <a:xfrm>
            <a:off x="7790813" y="1041640"/>
            <a:ext cx="128705" cy="3071125"/>
          </a:xfrm>
          <a:prstGeom prst="rect">
            <a:avLst/>
          </a:prstGeom>
          <a:solidFill>
            <a:srgbClr val="135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cxnSp>
        <p:nvCxnSpPr>
          <p:cNvPr id="24" name="Straight Arrow Connector 23"/>
          <p:cNvCxnSpPr/>
          <p:nvPr/>
        </p:nvCxnSpPr>
        <p:spPr>
          <a:xfrm>
            <a:off x="6271648" y="5614359"/>
            <a:ext cx="1370075" cy="260895"/>
          </a:xfrm>
          <a:prstGeom prst="straightConnector1">
            <a:avLst/>
          </a:prstGeom>
          <a:ln w="190500">
            <a:solidFill>
              <a:srgbClr val="13506E"/>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8775" y="5160147"/>
            <a:ext cx="3138335" cy="1647626"/>
          </a:xfrm>
          <a:prstGeom prst="rect">
            <a:avLst/>
          </a:prstGeom>
          <a:effectLst>
            <a:softEdge rad="127000"/>
          </a:effectLst>
        </p:spPr>
      </p:pic>
      <p:sp>
        <p:nvSpPr>
          <p:cNvPr id="26" name="TextBox 25"/>
          <p:cNvSpPr txBox="1"/>
          <p:nvPr/>
        </p:nvSpPr>
        <p:spPr>
          <a:xfrm>
            <a:off x="316151" y="1819324"/>
            <a:ext cx="284556" cy="425038"/>
          </a:xfrm>
          <a:prstGeom prst="ellipse">
            <a:avLst/>
          </a:prstGeom>
          <a:solidFill>
            <a:schemeClr val="accent6">
              <a:lumMod val="75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lgn="ctr">
              <a:defRPr sz="1364" b="1"/>
            </a:lvl1pPr>
          </a:lstStyle>
          <a:p>
            <a:r>
              <a:rPr lang="en-US" dirty="0">
                <a:solidFill>
                  <a:schemeClr val="bg1"/>
                </a:solidFill>
              </a:rPr>
              <a:t>1</a:t>
            </a:r>
          </a:p>
        </p:txBody>
      </p:sp>
      <p:sp>
        <p:nvSpPr>
          <p:cNvPr id="27" name="TextBox 26"/>
          <p:cNvSpPr txBox="1"/>
          <p:nvPr/>
        </p:nvSpPr>
        <p:spPr>
          <a:xfrm>
            <a:off x="349608" y="2648938"/>
            <a:ext cx="284556" cy="425038"/>
          </a:xfrm>
          <a:prstGeom prst="ellipse">
            <a:avLst/>
          </a:prstGeom>
          <a:solidFill>
            <a:schemeClr val="accent6">
              <a:lumMod val="75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lgn="ctr">
              <a:defRPr sz="1364" b="1">
                <a:solidFill>
                  <a:schemeClr val="bg1"/>
                </a:solidFill>
              </a:defRPr>
            </a:lvl1pPr>
          </a:lstStyle>
          <a:p>
            <a:r>
              <a:rPr lang="en-US" dirty="0"/>
              <a:t>2</a:t>
            </a:r>
          </a:p>
        </p:txBody>
      </p:sp>
      <p:sp>
        <p:nvSpPr>
          <p:cNvPr id="28" name="TextBox 27"/>
          <p:cNvSpPr txBox="1"/>
          <p:nvPr/>
        </p:nvSpPr>
        <p:spPr>
          <a:xfrm>
            <a:off x="312676" y="4536132"/>
            <a:ext cx="284556" cy="425038"/>
          </a:xfrm>
          <a:prstGeom prst="ellipse">
            <a:avLst/>
          </a:prstGeom>
          <a:solidFill>
            <a:schemeClr val="accent6">
              <a:lumMod val="75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lgn="ctr">
              <a:defRPr sz="1364" b="1">
                <a:solidFill>
                  <a:schemeClr val="bg1"/>
                </a:solidFill>
              </a:defRPr>
            </a:lvl1pPr>
          </a:lstStyle>
          <a:p>
            <a:r>
              <a:rPr lang="en-US" dirty="0"/>
              <a:t>3</a:t>
            </a:r>
          </a:p>
        </p:txBody>
      </p:sp>
      <p:sp>
        <p:nvSpPr>
          <p:cNvPr id="29" name="TextBox 28"/>
          <p:cNvSpPr txBox="1"/>
          <p:nvPr/>
        </p:nvSpPr>
        <p:spPr>
          <a:xfrm>
            <a:off x="363278" y="5230784"/>
            <a:ext cx="284556" cy="425038"/>
          </a:xfrm>
          <a:prstGeom prst="ellipse">
            <a:avLst/>
          </a:prstGeom>
          <a:solidFill>
            <a:schemeClr val="accent6">
              <a:lumMod val="75000"/>
            </a:schemeClr>
          </a:solidFill>
          <a:ln>
            <a:solidFill>
              <a:schemeClr val="bg1"/>
            </a:solidFill>
          </a:ln>
        </p:spPr>
        <p:style>
          <a:lnRef idx="3">
            <a:schemeClr val="lt1"/>
          </a:lnRef>
          <a:fillRef idx="1">
            <a:schemeClr val="accent2"/>
          </a:fillRef>
          <a:effectRef idx="1">
            <a:schemeClr val="accent2"/>
          </a:effectRef>
          <a:fontRef idx="minor">
            <a:schemeClr val="lt1"/>
          </a:fontRef>
        </p:style>
        <p:txBody>
          <a:bodyPr wrap="square" rtlCol="0">
            <a:spAutoFit/>
          </a:bodyPr>
          <a:lstStyle>
            <a:defPPr>
              <a:defRPr lang="en-US"/>
            </a:defPPr>
            <a:lvl1pPr algn="ctr">
              <a:defRPr sz="1364" b="1">
                <a:solidFill>
                  <a:schemeClr val="bg1"/>
                </a:solidFill>
              </a:defRPr>
            </a:lvl1pPr>
          </a:lstStyle>
          <a:p>
            <a:r>
              <a:rPr lang="en-US" dirty="0"/>
              <a:t>4</a:t>
            </a:r>
          </a:p>
        </p:txBody>
      </p:sp>
      <p:sp>
        <p:nvSpPr>
          <p:cNvPr id="30" name="Isosceles Triangle 29"/>
          <p:cNvSpPr/>
          <p:nvPr/>
        </p:nvSpPr>
        <p:spPr>
          <a:xfrm rot="10800000">
            <a:off x="2672108" y="2391175"/>
            <a:ext cx="1746168" cy="291316"/>
          </a:xfrm>
          <a:prstGeom prst="triangle">
            <a:avLst>
              <a:gd name="adj" fmla="val 49046"/>
            </a:avLst>
          </a:prstGeom>
          <a:solidFill>
            <a:srgbClr val="135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31" name="Rounded Rectangle 30"/>
          <p:cNvSpPr/>
          <p:nvPr/>
        </p:nvSpPr>
        <p:spPr>
          <a:xfrm>
            <a:off x="5814218" y="4661309"/>
            <a:ext cx="1976595" cy="66932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pic>
        <p:nvPicPr>
          <p:cNvPr id="32" name="Picture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03970" y="4636662"/>
            <a:ext cx="347539" cy="643615"/>
          </a:xfrm>
          <a:prstGeom prst="rect">
            <a:avLst/>
          </a:prstGeom>
        </p:spPr>
      </p:pic>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85429" y="4699397"/>
            <a:ext cx="540614" cy="531387"/>
          </a:xfrm>
          <a:prstGeom prst="rect">
            <a:avLst/>
          </a:prstGeom>
        </p:spPr>
      </p:pic>
      <p:pic>
        <p:nvPicPr>
          <p:cNvPr id="34" name="Picture 33" descr="&lt;strong&gt;Stop Sign&lt;/strong&gt; by davidblyons - &lt;strong&gt;Stop Sign&lt;/strong&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09762" y="4734946"/>
            <a:ext cx="460289" cy="460289"/>
          </a:xfrm>
          <a:prstGeom prst="rect">
            <a:avLst/>
          </a:prstGeom>
        </p:spPr>
      </p:pic>
      <p:sp>
        <p:nvSpPr>
          <p:cNvPr id="35" name="Isosceles Triangle 34"/>
          <p:cNvSpPr/>
          <p:nvPr/>
        </p:nvSpPr>
        <p:spPr>
          <a:xfrm rot="10800000">
            <a:off x="2672108" y="3083198"/>
            <a:ext cx="1746168" cy="291316"/>
          </a:xfrm>
          <a:prstGeom prst="triangle">
            <a:avLst>
              <a:gd name="adj" fmla="val 49046"/>
            </a:avLst>
          </a:prstGeom>
          <a:solidFill>
            <a:srgbClr val="135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36" name="Isosceles Triangle 35"/>
          <p:cNvSpPr/>
          <p:nvPr/>
        </p:nvSpPr>
        <p:spPr>
          <a:xfrm rot="10800000">
            <a:off x="2672108" y="4955441"/>
            <a:ext cx="1746168" cy="291316"/>
          </a:xfrm>
          <a:prstGeom prst="triangle">
            <a:avLst>
              <a:gd name="adj" fmla="val 49046"/>
            </a:avLst>
          </a:prstGeom>
          <a:solidFill>
            <a:srgbClr val="135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37" name="Isosceles Triangle 36"/>
          <p:cNvSpPr/>
          <p:nvPr/>
        </p:nvSpPr>
        <p:spPr>
          <a:xfrm rot="10800000">
            <a:off x="2695499" y="4195742"/>
            <a:ext cx="1746168" cy="291316"/>
          </a:xfrm>
          <a:prstGeom prst="triangle">
            <a:avLst>
              <a:gd name="adj" fmla="val 49046"/>
            </a:avLst>
          </a:prstGeom>
          <a:solidFill>
            <a:srgbClr val="13506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Tree>
    <p:extLst>
      <p:ext uri="{BB962C8B-B14F-4D97-AF65-F5344CB8AC3E}">
        <p14:creationId xmlns:p14="http://schemas.microsoft.com/office/powerpoint/2010/main" val="4002576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animBg="1"/>
      <p:bldP spid="40" grpId="0" animBg="1"/>
      <p:bldP spid="41" grpId="0" animBg="1"/>
      <p:bldP spid="16" grpId="0" animBg="1"/>
      <p:bldP spid="17" grpId="0" animBg="1"/>
      <p:bldP spid="18" grpId="0"/>
      <p:bldP spid="19" grpId="0"/>
      <p:bldP spid="23" grpId="0" animBg="1"/>
      <p:bldP spid="26" grpId="0" animBg="1"/>
      <p:bldP spid="27" grpId="0" animBg="1"/>
      <p:bldP spid="28" grpId="0" animBg="1"/>
      <p:bldP spid="29" grpId="0" animBg="1"/>
      <p:bldP spid="30" grpId="0" animBg="1"/>
      <p:bldP spid="31" grpId="0" animBg="1"/>
      <p:bldP spid="35" grpId="0" animBg="1"/>
      <p:bldP spid="36" grpId="0" animBg="1"/>
      <p:bldP spid="3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5185" y="689198"/>
            <a:ext cx="10571999" cy="970450"/>
          </a:xfrm>
        </p:spPr>
        <p:txBody>
          <a:bodyPr/>
          <a:lstStyle/>
          <a:p>
            <a:pPr>
              <a:defRPr/>
            </a:pPr>
            <a:r>
              <a:rPr lang="en-US" spc="17" dirty="0">
                <a:ln w="9525" cmpd="sng">
                  <a:noFill/>
                  <a:prstDash val="solid"/>
                </a:ln>
                <a:solidFill>
                  <a:schemeClr val="bg1"/>
                </a:solidFill>
                <a:effectLst>
                  <a:glow rad="38100">
                    <a:schemeClr val="accent1">
                      <a:alpha val="40000"/>
                    </a:schemeClr>
                  </a:glow>
                </a:effectLst>
                <a:latin typeface="Arial" pitchFamily="34" charset="0"/>
                <a:cs typeface="Arial" pitchFamily="34" charset="0"/>
              </a:rPr>
              <a:t>Traffic Signals vs. Roundabouts: </a:t>
            </a:r>
            <a:r>
              <a:rPr lang="en-US" spc="17" dirty="0" smtClean="0">
                <a:ln w="9525" cmpd="sng">
                  <a:noFill/>
                  <a:prstDash val="solid"/>
                </a:ln>
                <a:solidFill>
                  <a:schemeClr val="bg1"/>
                </a:solidFill>
                <a:effectLst>
                  <a:glow rad="38100">
                    <a:schemeClr val="accent1">
                      <a:alpha val="40000"/>
                    </a:schemeClr>
                  </a:glow>
                </a:effectLst>
                <a:latin typeface="Arial" pitchFamily="34" charset="0"/>
                <a:cs typeface="Arial" pitchFamily="34" charset="0"/>
              </a:rPr>
              <a:t/>
            </a:r>
            <a:br>
              <a:rPr lang="en-US" spc="17" dirty="0" smtClean="0">
                <a:ln w="9525" cmpd="sng">
                  <a:noFill/>
                  <a:prstDash val="solid"/>
                </a:ln>
                <a:solidFill>
                  <a:schemeClr val="bg1"/>
                </a:solidFill>
                <a:effectLst>
                  <a:glow rad="38100">
                    <a:schemeClr val="accent1">
                      <a:alpha val="40000"/>
                    </a:schemeClr>
                  </a:glow>
                </a:effectLst>
                <a:latin typeface="Arial" pitchFamily="34" charset="0"/>
                <a:cs typeface="Arial" pitchFamily="34" charset="0"/>
              </a:rPr>
            </a:br>
            <a:r>
              <a:rPr lang="en-US" spc="17" dirty="0" smtClean="0">
                <a:ln w="9525" cmpd="sng">
                  <a:noFill/>
                  <a:prstDash val="solid"/>
                </a:ln>
                <a:solidFill>
                  <a:schemeClr val="bg1"/>
                </a:solidFill>
                <a:effectLst>
                  <a:glow rad="38100">
                    <a:schemeClr val="accent1">
                      <a:alpha val="40000"/>
                    </a:schemeClr>
                  </a:glow>
                </a:effectLst>
                <a:latin typeface="Arial" pitchFamily="34" charset="0"/>
                <a:cs typeface="Arial" pitchFamily="34" charset="0"/>
              </a:rPr>
              <a:t>Crash </a:t>
            </a:r>
            <a:r>
              <a:rPr lang="en-US" spc="17" dirty="0">
                <a:ln w="9525" cmpd="sng">
                  <a:noFill/>
                  <a:prstDash val="solid"/>
                </a:ln>
                <a:solidFill>
                  <a:schemeClr val="bg1"/>
                </a:solidFill>
                <a:effectLst>
                  <a:glow rad="38100">
                    <a:schemeClr val="accent1">
                      <a:alpha val="40000"/>
                    </a:schemeClr>
                  </a:glow>
                </a:effectLst>
                <a:latin typeface="Arial" pitchFamily="34" charset="0"/>
                <a:cs typeface="Arial" pitchFamily="34" charset="0"/>
              </a:rPr>
              <a:t>Potential</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3263" y="2703651"/>
            <a:ext cx="519223" cy="96156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185" y="4186119"/>
            <a:ext cx="1055243" cy="1050714"/>
          </a:xfrm>
          <a:prstGeom prst="rect">
            <a:avLst/>
          </a:prstGeom>
        </p:spPr>
      </p:pic>
      <p:sp>
        <p:nvSpPr>
          <p:cNvPr id="5" name="TextBox 4"/>
          <p:cNvSpPr txBox="1"/>
          <p:nvPr/>
        </p:nvSpPr>
        <p:spPr>
          <a:xfrm>
            <a:off x="2096077" y="2768023"/>
            <a:ext cx="3882190" cy="1246495"/>
          </a:xfrm>
          <a:prstGeom prst="rect">
            <a:avLst/>
          </a:prstGeom>
          <a:noFill/>
        </p:spPr>
        <p:txBody>
          <a:bodyPr wrap="square" rtlCol="0">
            <a:spAutoFit/>
          </a:bodyPr>
          <a:lstStyle/>
          <a:p>
            <a:pPr marL="158566" indent="-158566">
              <a:buFont typeface="Arial" panose="020B0604020202020204" pitchFamily="34" charset="0"/>
              <a:buChar char="•"/>
            </a:pPr>
            <a:r>
              <a:rPr lang="en-US" sz="1500" dirty="0">
                <a:solidFill>
                  <a:srgbClr val="13506E"/>
                </a:solidFill>
              </a:rPr>
              <a:t>Assigns right-of-way</a:t>
            </a:r>
          </a:p>
          <a:p>
            <a:pPr marL="158566" indent="-158566">
              <a:buFont typeface="Arial" panose="020B0604020202020204" pitchFamily="34" charset="0"/>
              <a:buChar char="•"/>
            </a:pPr>
            <a:r>
              <a:rPr lang="en-US" sz="1500" dirty="0">
                <a:solidFill>
                  <a:srgbClr val="13506E"/>
                </a:solidFill>
              </a:rPr>
              <a:t>Tends to increase rear end crashes</a:t>
            </a:r>
          </a:p>
          <a:p>
            <a:pPr marL="158566" indent="-158566">
              <a:buFont typeface="Arial" panose="020B0604020202020204" pitchFamily="34" charset="0"/>
              <a:buChar char="•"/>
            </a:pPr>
            <a:r>
              <a:rPr lang="en-US" sz="1500" b="1" dirty="0">
                <a:solidFill>
                  <a:srgbClr val="13506E"/>
                </a:solidFill>
              </a:rPr>
              <a:t>5% - 45% overall reduction in crashes compared to an all-way stop*</a:t>
            </a:r>
          </a:p>
          <a:p>
            <a:pPr marL="158566" indent="-158566">
              <a:buFont typeface="Arial" panose="020B0604020202020204" pitchFamily="34" charset="0"/>
              <a:buChar char="•"/>
            </a:pPr>
            <a:endParaRPr lang="en-US" sz="1500" dirty="0">
              <a:solidFill>
                <a:srgbClr val="13506E"/>
              </a:solidFill>
            </a:endParaRPr>
          </a:p>
        </p:txBody>
      </p:sp>
      <p:sp>
        <p:nvSpPr>
          <p:cNvPr id="6" name="TextBox 5"/>
          <p:cNvSpPr txBox="1"/>
          <p:nvPr/>
        </p:nvSpPr>
        <p:spPr>
          <a:xfrm>
            <a:off x="2001484" y="4069161"/>
            <a:ext cx="4388362" cy="1708160"/>
          </a:xfrm>
          <a:prstGeom prst="rect">
            <a:avLst/>
          </a:prstGeom>
          <a:noFill/>
        </p:spPr>
        <p:txBody>
          <a:bodyPr wrap="square" rtlCol="0">
            <a:spAutoFit/>
          </a:bodyPr>
          <a:lstStyle/>
          <a:p>
            <a:pPr marL="158566" indent="-158566">
              <a:buFont typeface="Arial" panose="020B0604020202020204" pitchFamily="34" charset="0"/>
              <a:buChar char="•"/>
            </a:pPr>
            <a:r>
              <a:rPr lang="en-US" sz="1500" dirty="0">
                <a:solidFill>
                  <a:srgbClr val="13506E"/>
                </a:solidFill>
              </a:rPr>
              <a:t>Reduces conflict points: conflicting vehicles only approach from one direction</a:t>
            </a:r>
          </a:p>
          <a:p>
            <a:pPr marL="158566" indent="-158566">
              <a:buFont typeface="Arial" panose="020B0604020202020204" pitchFamily="34" charset="0"/>
              <a:buChar char="•"/>
            </a:pPr>
            <a:r>
              <a:rPr lang="en-US" sz="1500" dirty="0">
                <a:solidFill>
                  <a:srgbClr val="13506E"/>
                </a:solidFill>
              </a:rPr>
              <a:t>Reduces severity of crashes by keeping vehicle speeds low </a:t>
            </a:r>
            <a:r>
              <a:rPr lang="en-US" sz="1500" b="1" dirty="0" smtClean="0">
                <a:solidFill>
                  <a:srgbClr val="13506E"/>
                </a:solidFill>
              </a:rPr>
              <a:t>60</a:t>
            </a:r>
            <a:r>
              <a:rPr lang="en-US" sz="1500" b="1" dirty="0">
                <a:solidFill>
                  <a:srgbClr val="13506E"/>
                </a:solidFill>
              </a:rPr>
              <a:t>% - 70% overall reduction in crashes compared to an all-way stop*</a:t>
            </a:r>
          </a:p>
          <a:p>
            <a:pPr marL="158566" indent="-158566">
              <a:buFont typeface="Arial" panose="020B0604020202020204" pitchFamily="34" charset="0"/>
              <a:buChar char="•"/>
            </a:pPr>
            <a:endParaRPr lang="en-US" sz="1500" dirty="0">
              <a:solidFill>
                <a:srgbClr val="13506E"/>
              </a:solidFill>
            </a:endParaRPr>
          </a:p>
        </p:txBody>
      </p:sp>
      <p:sp>
        <p:nvSpPr>
          <p:cNvPr id="7" name="TextBox 6"/>
          <p:cNvSpPr txBox="1"/>
          <p:nvPr/>
        </p:nvSpPr>
        <p:spPr>
          <a:xfrm>
            <a:off x="2932891" y="5963092"/>
            <a:ext cx="2853666" cy="470000"/>
          </a:xfrm>
          <a:prstGeom prst="rect">
            <a:avLst/>
          </a:prstGeom>
          <a:noFill/>
        </p:spPr>
        <p:txBody>
          <a:bodyPr wrap="none" rtlCol="0">
            <a:spAutoFit/>
          </a:bodyPr>
          <a:lstStyle/>
          <a:p>
            <a:r>
              <a:rPr lang="en-US" sz="1227" dirty="0">
                <a:solidFill>
                  <a:schemeClr val="accent4">
                    <a:lumMod val="50000"/>
                  </a:schemeClr>
                </a:solidFill>
              </a:rPr>
              <a:t>*Source: FHWA Crash Modification </a:t>
            </a:r>
          </a:p>
          <a:p>
            <a:r>
              <a:rPr lang="en-US" sz="1227" dirty="0">
                <a:solidFill>
                  <a:schemeClr val="accent4">
                    <a:lumMod val="50000"/>
                  </a:schemeClr>
                </a:solidFill>
              </a:rPr>
              <a:t>Factors Clearinghouse</a:t>
            </a:r>
          </a:p>
        </p:txBody>
      </p:sp>
      <p:graphicFrame>
        <p:nvGraphicFramePr>
          <p:cNvPr id="8" name="Table 7"/>
          <p:cNvGraphicFramePr>
            <a:graphicFrameLocks noGrp="1"/>
          </p:cNvGraphicFramePr>
          <p:nvPr>
            <p:extLst>
              <p:ext uri="{D42A27DB-BD31-4B8C-83A1-F6EECF244321}">
                <p14:modId xmlns:p14="http://schemas.microsoft.com/office/powerpoint/2010/main" val="2465804606"/>
              </p:ext>
            </p:extLst>
          </p:nvPr>
        </p:nvGraphicFramePr>
        <p:xfrm>
          <a:off x="7531152" y="4732788"/>
          <a:ext cx="3117273" cy="1402772"/>
        </p:xfrm>
        <a:graphic>
          <a:graphicData uri="http://schemas.openxmlformats.org/drawingml/2006/table">
            <a:tbl>
              <a:tblPr firstRow="1" bandRow="1">
                <a:tableStyleId>{5C22544A-7EE6-4342-B048-85BDC9FD1C3A}</a:tableStyleId>
              </a:tblPr>
              <a:tblGrid>
                <a:gridCol w="887367">
                  <a:extLst>
                    <a:ext uri="{9D8B030D-6E8A-4147-A177-3AD203B41FA5}">
                      <a16:colId xmlns:a16="http://schemas.microsoft.com/office/drawing/2014/main" val="20000"/>
                    </a:ext>
                  </a:extLst>
                </a:gridCol>
                <a:gridCol w="1152557">
                  <a:extLst>
                    <a:ext uri="{9D8B030D-6E8A-4147-A177-3AD203B41FA5}">
                      <a16:colId xmlns:a16="http://schemas.microsoft.com/office/drawing/2014/main" val="20001"/>
                    </a:ext>
                  </a:extLst>
                </a:gridCol>
                <a:gridCol w="1077349">
                  <a:extLst>
                    <a:ext uri="{9D8B030D-6E8A-4147-A177-3AD203B41FA5}">
                      <a16:colId xmlns:a16="http://schemas.microsoft.com/office/drawing/2014/main" val="20002"/>
                    </a:ext>
                  </a:extLst>
                </a:gridCol>
              </a:tblGrid>
              <a:tr h="426688">
                <a:tc>
                  <a:txBody>
                    <a:bodyPr/>
                    <a:lstStyle/>
                    <a:p>
                      <a:pPr algn="ctr"/>
                      <a:r>
                        <a:rPr lang="en-US" sz="1200" dirty="0" smtClean="0">
                          <a:solidFill>
                            <a:schemeClr val="bg1"/>
                          </a:solidFill>
                        </a:rPr>
                        <a:t>Conflict Type</a:t>
                      </a:r>
                      <a:endParaRPr lang="en-US" sz="1200" dirty="0">
                        <a:solidFill>
                          <a:schemeClr val="bg1"/>
                        </a:solidFill>
                      </a:endParaRPr>
                    </a:p>
                  </a:txBody>
                  <a:tcPr marL="31173" marR="31173" marT="15586" marB="15586">
                    <a:solidFill>
                      <a:schemeClr val="tx2"/>
                    </a:solidFill>
                  </a:tcPr>
                </a:tc>
                <a:tc>
                  <a:txBody>
                    <a:bodyPr/>
                    <a:lstStyle/>
                    <a:p>
                      <a:pPr marL="0" indent="0" algn="ctr"/>
                      <a:r>
                        <a:rPr lang="en-US" sz="1200" dirty="0" smtClean="0">
                          <a:solidFill>
                            <a:schemeClr val="bg1"/>
                          </a:solidFill>
                        </a:rPr>
                        <a:t>Conventional Intersection</a:t>
                      </a:r>
                      <a:endParaRPr lang="en-US" sz="1200" dirty="0">
                        <a:solidFill>
                          <a:schemeClr val="bg1"/>
                        </a:solidFill>
                      </a:endParaRPr>
                    </a:p>
                  </a:txBody>
                  <a:tcPr marL="31173" marR="31173" marT="15586" marB="15586">
                    <a:solidFill>
                      <a:schemeClr val="tx2"/>
                    </a:solidFill>
                  </a:tcPr>
                </a:tc>
                <a:tc>
                  <a:txBody>
                    <a:bodyPr/>
                    <a:lstStyle/>
                    <a:p>
                      <a:pPr algn="ctr"/>
                      <a:r>
                        <a:rPr lang="en-US" sz="1200" dirty="0" smtClean="0">
                          <a:solidFill>
                            <a:schemeClr val="bg1"/>
                          </a:solidFill>
                        </a:rPr>
                        <a:t>Roundabout</a:t>
                      </a:r>
                      <a:endParaRPr lang="en-US" sz="1200" dirty="0">
                        <a:solidFill>
                          <a:schemeClr val="bg1"/>
                        </a:solidFill>
                      </a:endParaRPr>
                    </a:p>
                  </a:txBody>
                  <a:tcPr marL="31173" marR="31173" marT="15586" marB="15586">
                    <a:solidFill>
                      <a:schemeClr val="tx2"/>
                    </a:solidFill>
                  </a:tcPr>
                </a:tc>
                <a:extLst>
                  <a:ext uri="{0D108BD9-81ED-4DB2-BD59-A6C34878D82A}">
                    <a16:rowId xmlns:a16="http://schemas.microsoft.com/office/drawing/2014/main" val="10000"/>
                  </a:ext>
                </a:extLst>
              </a:tr>
              <a:tr h="244021">
                <a:tc>
                  <a:txBody>
                    <a:bodyPr/>
                    <a:lstStyle/>
                    <a:p>
                      <a:pPr algn="ctr"/>
                      <a:r>
                        <a:rPr lang="en-US" sz="1200" dirty="0" smtClean="0">
                          <a:solidFill>
                            <a:schemeClr val="tx2"/>
                          </a:solidFill>
                        </a:rPr>
                        <a:t>Diverge</a:t>
                      </a:r>
                    </a:p>
                  </a:txBody>
                  <a:tcPr marL="31173" marR="31173" marT="15586" marB="15586"/>
                </a:tc>
                <a:tc>
                  <a:txBody>
                    <a:bodyPr/>
                    <a:lstStyle/>
                    <a:p>
                      <a:pPr algn="ctr"/>
                      <a:r>
                        <a:rPr lang="en-US" sz="1200" dirty="0" smtClean="0">
                          <a:solidFill>
                            <a:schemeClr val="tx2"/>
                          </a:solidFill>
                        </a:rPr>
                        <a:t>8</a:t>
                      </a:r>
                      <a:endParaRPr lang="en-US" sz="1200" dirty="0">
                        <a:solidFill>
                          <a:schemeClr val="tx2"/>
                        </a:solidFill>
                      </a:endParaRPr>
                    </a:p>
                  </a:txBody>
                  <a:tcPr marL="31173" marR="31173" marT="15586" marB="15586"/>
                </a:tc>
                <a:tc>
                  <a:txBody>
                    <a:bodyPr/>
                    <a:lstStyle/>
                    <a:p>
                      <a:pPr algn="ctr"/>
                      <a:r>
                        <a:rPr lang="en-US" sz="1200" dirty="0" smtClean="0">
                          <a:solidFill>
                            <a:schemeClr val="tx2"/>
                          </a:solidFill>
                        </a:rPr>
                        <a:t>4</a:t>
                      </a:r>
                    </a:p>
                  </a:txBody>
                  <a:tcPr marL="31173" marR="31173" marT="15586" marB="15586"/>
                </a:tc>
                <a:extLst>
                  <a:ext uri="{0D108BD9-81ED-4DB2-BD59-A6C34878D82A}">
                    <a16:rowId xmlns:a16="http://schemas.microsoft.com/office/drawing/2014/main" val="10001"/>
                  </a:ext>
                </a:extLst>
              </a:tr>
              <a:tr h="244021">
                <a:tc>
                  <a:txBody>
                    <a:bodyPr/>
                    <a:lstStyle/>
                    <a:p>
                      <a:pPr algn="ctr"/>
                      <a:r>
                        <a:rPr lang="en-US" sz="1200" dirty="0" smtClean="0">
                          <a:solidFill>
                            <a:schemeClr val="tx2"/>
                          </a:solidFill>
                        </a:rPr>
                        <a:t>Merge</a:t>
                      </a:r>
                      <a:endParaRPr lang="en-US" sz="1200" dirty="0">
                        <a:solidFill>
                          <a:schemeClr val="tx2"/>
                        </a:solidFill>
                      </a:endParaRPr>
                    </a:p>
                  </a:txBody>
                  <a:tcPr marL="31173" marR="31173" marT="15586" marB="15586"/>
                </a:tc>
                <a:tc>
                  <a:txBody>
                    <a:bodyPr/>
                    <a:lstStyle/>
                    <a:p>
                      <a:pPr algn="ctr"/>
                      <a:r>
                        <a:rPr lang="en-US" sz="1200" dirty="0" smtClean="0">
                          <a:solidFill>
                            <a:schemeClr val="tx2"/>
                          </a:solidFill>
                        </a:rPr>
                        <a:t>8</a:t>
                      </a:r>
                      <a:endParaRPr lang="en-US" sz="1200" dirty="0">
                        <a:solidFill>
                          <a:schemeClr val="tx2"/>
                        </a:solidFill>
                      </a:endParaRPr>
                    </a:p>
                  </a:txBody>
                  <a:tcPr marL="31173" marR="31173" marT="15586" marB="15586"/>
                </a:tc>
                <a:tc>
                  <a:txBody>
                    <a:bodyPr/>
                    <a:lstStyle/>
                    <a:p>
                      <a:pPr algn="ctr"/>
                      <a:r>
                        <a:rPr lang="en-US" sz="1200" dirty="0" smtClean="0">
                          <a:solidFill>
                            <a:schemeClr val="tx2"/>
                          </a:solidFill>
                        </a:rPr>
                        <a:t>4</a:t>
                      </a:r>
                      <a:endParaRPr lang="en-US" sz="1200" dirty="0">
                        <a:solidFill>
                          <a:schemeClr val="tx2"/>
                        </a:solidFill>
                      </a:endParaRPr>
                    </a:p>
                  </a:txBody>
                  <a:tcPr marL="31173" marR="31173" marT="15586" marB="15586"/>
                </a:tc>
                <a:extLst>
                  <a:ext uri="{0D108BD9-81ED-4DB2-BD59-A6C34878D82A}">
                    <a16:rowId xmlns:a16="http://schemas.microsoft.com/office/drawing/2014/main" val="10002"/>
                  </a:ext>
                </a:extLst>
              </a:tr>
              <a:tr h="244021">
                <a:tc>
                  <a:txBody>
                    <a:bodyPr/>
                    <a:lstStyle/>
                    <a:p>
                      <a:pPr algn="ctr"/>
                      <a:r>
                        <a:rPr lang="en-US" sz="1200" dirty="0" smtClean="0">
                          <a:solidFill>
                            <a:schemeClr val="tx2"/>
                          </a:solidFill>
                        </a:rPr>
                        <a:t>Cross*</a:t>
                      </a:r>
                      <a:endParaRPr lang="en-US" sz="1200" dirty="0">
                        <a:solidFill>
                          <a:schemeClr val="tx2"/>
                        </a:solidFill>
                      </a:endParaRPr>
                    </a:p>
                  </a:txBody>
                  <a:tcPr marL="31173" marR="31173" marT="15586" marB="15586"/>
                </a:tc>
                <a:tc>
                  <a:txBody>
                    <a:bodyPr/>
                    <a:lstStyle/>
                    <a:p>
                      <a:pPr algn="ctr"/>
                      <a:r>
                        <a:rPr lang="en-US" sz="1200" dirty="0" smtClean="0">
                          <a:solidFill>
                            <a:schemeClr val="tx2"/>
                          </a:solidFill>
                        </a:rPr>
                        <a:t>16</a:t>
                      </a:r>
                      <a:endParaRPr lang="en-US" sz="1200" dirty="0">
                        <a:solidFill>
                          <a:schemeClr val="tx2"/>
                        </a:solidFill>
                      </a:endParaRPr>
                    </a:p>
                  </a:txBody>
                  <a:tcPr marL="31173" marR="31173" marT="15586" marB="15586"/>
                </a:tc>
                <a:tc>
                  <a:txBody>
                    <a:bodyPr/>
                    <a:lstStyle/>
                    <a:p>
                      <a:pPr algn="ctr"/>
                      <a:r>
                        <a:rPr lang="en-US" sz="1200" dirty="0" smtClean="0">
                          <a:solidFill>
                            <a:schemeClr val="tx2"/>
                          </a:solidFill>
                        </a:rPr>
                        <a:t>0</a:t>
                      </a:r>
                      <a:endParaRPr lang="en-US" sz="1200" dirty="0">
                        <a:solidFill>
                          <a:schemeClr val="tx2"/>
                        </a:solidFill>
                      </a:endParaRPr>
                    </a:p>
                  </a:txBody>
                  <a:tcPr marL="31173" marR="31173" marT="15586" marB="15586"/>
                </a:tc>
                <a:extLst>
                  <a:ext uri="{0D108BD9-81ED-4DB2-BD59-A6C34878D82A}">
                    <a16:rowId xmlns:a16="http://schemas.microsoft.com/office/drawing/2014/main" val="10003"/>
                  </a:ext>
                </a:extLst>
              </a:tr>
              <a:tr h="244021">
                <a:tc>
                  <a:txBody>
                    <a:bodyPr/>
                    <a:lstStyle/>
                    <a:p>
                      <a:pPr algn="ctr"/>
                      <a:r>
                        <a:rPr lang="en-US" sz="1200" b="1" i="1" dirty="0" smtClean="0">
                          <a:solidFill>
                            <a:schemeClr val="tx2"/>
                          </a:solidFill>
                        </a:rPr>
                        <a:t>Total</a:t>
                      </a:r>
                      <a:endParaRPr lang="en-US" sz="1200" b="1" i="1" dirty="0">
                        <a:solidFill>
                          <a:schemeClr val="tx2"/>
                        </a:solidFill>
                      </a:endParaRPr>
                    </a:p>
                  </a:txBody>
                  <a:tcPr marL="31173" marR="31173" marT="15586" marB="15586"/>
                </a:tc>
                <a:tc>
                  <a:txBody>
                    <a:bodyPr/>
                    <a:lstStyle/>
                    <a:p>
                      <a:pPr algn="ctr"/>
                      <a:r>
                        <a:rPr lang="en-US" sz="1200" b="1" i="1" dirty="0" smtClean="0">
                          <a:solidFill>
                            <a:schemeClr val="tx2"/>
                          </a:solidFill>
                        </a:rPr>
                        <a:t>32</a:t>
                      </a:r>
                      <a:endParaRPr lang="en-US" sz="1200" b="1" i="1" dirty="0">
                        <a:solidFill>
                          <a:schemeClr val="tx2"/>
                        </a:solidFill>
                      </a:endParaRPr>
                    </a:p>
                  </a:txBody>
                  <a:tcPr marL="31173" marR="31173" marT="15586" marB="15586"/>
                </a:tc>
                <a:tc>
                  <a:txBody>
                    <a:bodyPr/>
                    <a:lstStyle/>
                    <a:p>
                      <a:pPr algn="ctr"/>
                      <a:r>
                        <a:rPr lang="en-US" sz="1200" b="1" i="1" dirty="0" smtClean="0">
                          <a:solidFill>
                            <a:schemeClr val="tx2"/>
                          </a:solidFill>
                        </a:rPr>
                        <a:t>8</a:t>
                      </a:r>
                      <a:endParaRPr lang="en-US" sz="1200" b="1" i="1" dirty="0">
                        <a:solidFill>
                          <a:schemeClr val="tx2"/>
                        </a:solidFill>
                      </a:endParaRPr>
                    </a:p>
                  </a:txBody>
                  <a:tcPr marL="31173" marR="31173" marT="15586" marB="15586"/>
                </a:tc>
                <a:extLst>
                  <a:ext uri="{0D108BD9-81ED-4DB2-BD59-A6C34878D82A}">
                    <a16:rowId xmlns:a16="http://schemas.microsoft.com/office/drawing/2014/main" val="10004"/>
                  </a:ext>
                </a:extLst>
              </a:tr>
            </a:tbl>
          </a:graphicData>
        </a:graphic>
      </p:graphicFrame>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l="51923" t="11367" r="1282" b="14827"/>
          <a:stretch/>
        </p:blipFill>
        <p:spPr>
          <a:xfrm>
            <a:off x="6872126" y="3033045"/>
            <a:ext cx="1764815" cy="1801078"/>
          </a:xfrm>
          <a:prstGeom prst="rect">
            <a:avLst/>
          </a:prstGeom>
        </p:spPr>
      </p:pic>
      <p:sp>
        <p:nvSpPr>
          <p:cNvPr id="10" name="TextBox 9"/>
          <p:cNvSpPr txBox="1"/>
          <p:nvPr/>
        </p:nvSpPr>
        <p:spPr>
          <a:xfrm>
            <a:off x="6513249" y="2861266"/>
            <a:ext cx="2696242" cy="323165"/>
          </a:xfrm>
          <a:prstGeom prst="rect">
            <a:avLst/>
          </a:prstGeom>
          <a:noFill/>
        </p:spPr>
        <p:txBody>
          <a:bodyPr wrap="square" rtlCol="0">
            <a:spAutoFit/>
          </a:bodyPr>
          <a:lstStyle/>
          <a:p>
            <a:pPr algn="ctr"/>
            <a:r>
              <a:rPr lang="en-US" sz="1500" dirty="0">
                <a:solidFill>
                  <a:srgbClr val="13506E"/>
                </a:solidFill>
              </a:rPr>
              <a:t>Conventional Intersection</a:t>
            </a:r>
          </a:p>
        </p:txBody>
      </p: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4807" t="9211" r="49359" b="12525"/>
          <a:stretch/>
        </p:blipFill>
        <p:spPr>
          <a:xfrm>
            <a:off x="9550651" y="3094676"/>
            <a:ext cx="1346908" cy="1488192"/>
          </a:xfrm>
          <a:prstGeom prst="rect">
            <a:avLst/>
          </a:prstGeom>
        </p:spPr>
      </p:pic>
      <p:sp>
        <p:nvSpPr>
          <p:cNvPr id="12" name="TextBox 11"/>
          <p:cNvSpPr txBox="1"/>
          <p:nvPr/>
        </p:nvSpPr>
        <p:spPr>
          <a:xfrm>
            <a:off x="9569579" y="2874562"/>
            <a:ext cx="1366080" cy="323165"/>
          </a:xfrm>
          <a:prstGeom prst="rect">
            <a:avLst/>
          </a:prstGeom>
          <a:noFill/>
        </p:spPr>
        <p:txBody>
          <a:bodyPr wrap="none" rtlCol="0">
            <a:spAutoFit/>
          </a:bodyPr>
          <a:lstStyle/>
          <a:p>
            <a:pPr algn="ctr"/>
            <a:r>
              <a:rPr lang="en-US" sz="1500" dirty="0">
                <a:solidFill>
                  <a:srgbClr val="13506E"/>
                </a:solidFill>
              </a:rPr>
              <a:t>Roundabout</a:t>
            </a:r>
          </a:p>
        </p:txBody>
      </p:sp>
      <p:sp>
        <p:nvSpPr>
          <p:cNvPr id="13" name="TextBox 12"/>
          <p:cNvSpPr txBox="1"/>
          <p:nvPr/>
        </p:nvSpPr>
        <p:spPr>
          <a:xfrm>
            <a:off x="7590270" y="1919436"/>
            <a:ext cx="2319867" cy="470000"/>
          </a:xfrm>
          <a:prstGeom prst="rect">
            <a:avLst/>
          </a:prstGeom>
          <a:noFill/>
        </p:spPr>
        <p:txBody>
          <a:bodyPr wrap="none" rtlCol="0">
            <a:spAutoFit/>
          </a:bodyPr>
          <a:lstStyle/>
          <a:p>
            <a:pPr algn="ctr"/>
            <a:r>
              <a:rPr lang="en-US" sz="2454" b="1" dirty="0">
                <a:solidFill>
                  <a:srgbClr val="13506E"/>
                </a:solidFill>
              </a:rPr>
              <a:t>Conflict Points</a:t>
            </a:r>
          </a:p>
        </p:txBody>
      </p:sp>
      <p:sp>
        <p:nvSpPr>
          <p:cNvPr id="14" name="TextBox 13"/>
          <p:cNvSpPr txBox="1"/>
          <p:nvPr/>
        </p:nvSpPr>
        <p:spPr>
          <a:xfrm>
            <a:off x="6717964" y="6411827"/>
            <a:ext cx="3651962" cy="323165"/>
          </a:xfrm>
          <a:prstGeom prst="rect">
            <a:avLst/>
          </a:prstGeom>
          <a:noFill/>
        </p:spPr>
        <p:txBody>
          <a:bodyPr wrap="none" rtlCol="0">
            <a:spAutoFit/>
          </a:bodyPr>
          <a:lstStyle>
            <a:defPPr>
              <a:defRPr lang="en-US"/>
            </a:defPPr>
            <a:lvl1pPr algn="ctr">
              <a:defRPr sz="4400"/>
            </a:lvl1pPr>
          </a:lstStyle>
          <a:p>
            <a:r>
              <a:rPr lang="en-US" sz="1500" dirty="0">
                <a:solidFill>
                  <a:schemeClr val="accent4">
                    <a:lumMod val="50000"/>
                  </a:schemeClr>
                </a:solidFill>
              </a:rPr>
              <a:t>*Crashes of this type are more severe</a:t>
            </a:r>
          </a:p>
        </p:txBody>
      </p:sp>
      <p:sp>
        <p:nvSpPr>
          <p:cNvPr id="15" name="TextBox 14"/>
          <p:cNvSpPr txBox="1"/>
          <p:nvPr/>
        </p:nvSpPr>
        <p:spPr>
          <a:xfrm>
            <a:off x="945609" y="2172194"/>
            <a:ext cx="2472152" cy="470000"/>
          </a:xfrm>
          <a:prstGeom prst="rect">
            <a:avLst/>
          </a:prstGeom>
          <a:noFill/>
        </p:spPr>
        <p:txBody>
          <a:bodyPr wrap="none" rtlCol="0">
            <a:spAutoFit/>
          </a:bodyPr>
          <a:lstStyle/>
          <a:p>
            <a:pPr algn="ctr"/>
            <a:r>
              <a:rPr lang="en-US" sz="2454" b="1" dirty="0">
                <a:solidFill>
                  <a:srgbClr val="13506E"/>
                </a:solidFill>
              </a:rPr>
              <a:t>Crash Potential</a:t>
            </a:r>
          </a:p>
        </p:txBody>
      </p:sp>
      <p:sp>
        <p:nvSpPr>
          <p:cNvPr id="16" name="TextBox 15"/>
          <p:cNvSpPr txBox="1"/>
          <p:nvPr/>
        </p:nvSpPr>
        <p:spPr>
          <a:xfrm>
            <a:off x="6872126" y="2286709"/>
            <a:ext cx="4371719" cy="553998"/>
          </a:xfrm>
          <a:prstGeom prst="rect">
            <a:avLst/>
          </a:prstGeom>
          <a:noFill/>
        </p:spPr>
        <p:txBody>
          <a:bodyPr wrap="square" rtlCol="0">
            <a:spAutoFit/>
          </a:bodyPr>
          <a:lstStyle/>
          <a:p>
            <a:r>
              <a:rPr lang="en-US" sz="1500" dirty="0">
                <a:solidFill>
                  <a:srgbClr val="13506E"/>
                </a:solidFill>
              </a:rPr>
              <a:t>A conflict point is a location where the travel paths of two different vehicles may collide</a:t>
            </a:r>
          </a:p>
        </p:txBody>
      </p:sp>
      <p:sp>
        <p:nvSpPr>
          <p:cNvPr id="17" name="Oval 16"/>
          <p:cNvSpPr/>
          <p:nvPr/>
        </p:nvSpPr>
        <p:spPr>
          <a:xfrm>
            <a:off x="7605620" y="5727593"/>
            <a:ext cx="77932" cy="77932"/>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8" name="Oval 17"/>
          <p:cNvSpPr/>
          <p:nvPr/>
        </p:nvSpPr>
        <p:spPr>
          <a:xfrm>
            <a:off x="7610816" y="5502212"/>
            <a:ext cx="77932" cy="77932"/>
          </a:xfrm>
          <a:prstGeom prst="ellips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19" name="Oval 18"/>
          <p:cNvSpPr/>
          <p:nvPr/>
        </p:nvSpPr>
        <p:spPr>
          <a:xfrm>
            <a:off x="7571850" y="5236833"/>
            <a:ext cx="77932" cy="77932"/>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pic>
        <p:nvPicPr>
          <p:cNvPr id="20" name="Picture 19" descr="&lt;strong&gt;Stop Sign&lt;/strong&gt; by davidblyons - &lt;strong&gt;Stop Sign&lt;/strong&gt;"/>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23808" y="2967582"/>
            <a:ext cx="460289" cy="460289"/>
          </a:xfrm>
          <a:prstGeom prst="rect">
            <a:avLst/>
          </a:prstGeom>
        </p:spPr>
      </p:pic>
      <p:sp>
        <p:nvSpPr>
          <p:cNvPr id="21" name="Down Arrow 20"/>
          <p:cNvSpPr/>
          <p:nvPr/>
        </p:nvSpPr>
        <p:spPr>
          <a:xfrm rot="2386575">
            <a:off x="8543945" y="3197726"/>
            <a:ext cx="514040" cy="467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p:nvPr/>
        </p:nvSpPr>
        <p:spPr>
          <a:xfrm rot="2386575">
            <a:off x="10981699" y="3133188"/>
            <a:ext cx="514040" cy="46748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0" grpId="0"/>
      <p:bldP spid="12" grpId="0"/>
      <p:bldP spid="13" grpId="0"/>
      <p:bldP spid="16" grpId="0"/>
      <p:bldP spid="17" grpId="0" animBg="1"/>
      <p:bldP spid="18" grpId="0" animBg="1"/>
      <p:bldP spid="19" grpId="0" animBg="1"/>
      <p:bldP spid="21" grpId="0" animBg="1"/>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P597.WAV">
            <a:hlinkClick r:id="" action="ppaction://media"/>
          </p:cNvPr>
          <p:cNvPicPr>
            <a:picLocks noRot="1"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55251" y="6445251"/>
            <a:ext cx="244475" cy="244475"/>
          </a:xfrm>
          <a:prstGeom prst="rect">
            <a:avLst/>
          </a:prstGeom>
        </p:spPr>
      </p:pic>
      <p:sp>
        <p:nvSpPr>
          <p:cNvPr id="13" name="TextBox 12"/>
          <p:cNvSpPr txBox="1"/>
          <p:nvPr/>
        </p:nvSpPr>
        <p:spPr>
          <a:xfrm>
            <a:off x="4285239" y="8744473"/>
            <a:ext cx="3874779" cy="338554"/>
          </a:xfrm>
          <a:prstGeom prst="rect">
            <a:avLst/>
          </a:prstGeom>
          <a:noFill/>
        </p:spPr>
        <p:txBody>
          <a:bodyPr wrap="none" rtlCol="0">
            <a:spAutoFit/>
          </a:bodyPr>
          <a:lstStyle/>
          <a:p>
            <a:pPr algn="ctr"/>
            <a:r>
              <a:rPr lang="en-US" sz="1600" dirty="0" smtClean="0"/>
              <a:t>*Crashes of this type are more severe</a:t>
            </a:r>
            <a:endParaRPr lang="en-US" sz="1600" dirty="0"/>
          </a:p>
        </p:txBody>
      </p:sp>
      <p:sp>
        <p:nvSpPr>
          <p:cNvPr id="14" name="TextBox 13"/>
          <p:cNvSpPr txBox="1"/>
          <p:nvPr/>
        </p:nvSpPr>
        <p:spPr>
          <a:xfrm>
            <a:off x="5567605" y="2679902"/>
            <a:ext cx="2743059" cy="584775"/>
          </a:xfrm>
          <a:prstGeom prst="rect">
            <a:avLst/>
          </a:prstGeom>
          <a:noFill/>
        </p:spPr>
        <p:txBody>
          <a:bodyPr wrap="none" rtlCol="0">
            <a:spAutoFit/>
          </a:bodyPr>
          <a:lstStyle/>
          <a:p>
            <a:pPr algn="ctr"/>
            <a:r>
              <a:rPr lang="en-US" sz="1600" dirty="0" smtClean="0"/>
              <a:t>Conventional Intersection</a:t>
            </a:r>
          </a:p>
          <a:p>
            <a:pPr algn="ctr"/>
            <a:r>
              <a:rPr lang="en-US" sz="1600" dirty="0" smtClean="0"/>
              <a:t>All-Way Stop (2016)</a:t>
            </a:r>
            <a:endParaRPr lang="en-US" sz="1600" dirty="0"/>
          </a:p>
        </p:txBody>
      </p:sp>
      <p:sp>
        <p:nvSpPr>
          <p:cNvPr id="16" name="TextBox 15"/>
          <p:cNvSpPr txBox="1"/>
          <p:nvPr/>
        </p:nvSpPr>
        <p:spPr>
          <a:xfrm>
            <a:off x="4599428" y="8116321"/>
            <a:ext cx="3246403" cy="461665"/>
          </a:xfrm>
          <a:prstGeom prst="rect">
            <a:avLst/>
          </a:prstGeom>
          <a:noFill/>
        </p:spPr>
        <p:txBody>
          <a:bodyPr wrap="none" rtlCol="0">
            <a:spAutoFit/>
          </a:bodyPr>
          <a:lstStyle/>
          <a:p>
            <a:pPr algn="ctr"/>
            <a:r>
              <a:rPr lang="en-US" sz="2400" b="1" dirty="0" smtClean="0"/>
              <a:t>Fewer Conflict Points</a:t>
            </a:r>
            <a:endParaRPr lang="en-US" sz="2400" b="1" dirty="0"/>
          </a:p>
        </p:txBody>
      </p:sp>
      <p:sp>
        <p:nvSpPr>
          <p:cNvPr id="18" name="Title 1"/>
          <p:cNvSpPr txBox="1">
            <a:spLocks/>
          </p:cNvSpPr>
          <p:nvPr/>
        </p:nvSpPr>
        <p:spPr>
          <a:xfrm>
            <a:off x="549122" y="609290"/>
            <a:ext cx="11048169"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lvl1pPr algn="l" defTabSz="457189"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smtClean="0"/>
              <a:t>Conventional Intersections vs. Roundabouts</a:t>
            </a:r>
            <a:br>
              <a:rPr lang="en-US" dirty="0" smtClean="0"/>
            </a:br>
            <a:r>
              <a:rPr lang="en-US" dirty="0" smtClean="0"/>
              <a:t> </a:t>
            </a:r>
            <a:r>
              <a:rPr lang="en-US" i="1" dirty="0" smtClean="0"/>
              <a:t>Traffic Operations</a:t>
            </a:r>
            <a:endParaRPr lang="en-US" i="1" dirty="0"/>
          </a:p>
        </p:txBody>
      </p:sp>
      <p:sp>
        <p:nvSpPr>
          <p:cNvPr id="17" name="Rounded Rectangle 16"/>
          <p:cNvSpPr/>
          <p:nvPr/>
        </p:nvSpPr>
        <p:spPr>
          <a:xfrm>
            <a:off x="8595646" y="2549983"/>
            <a:ext cx="1904080" cy="844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76</a:t>
            </a:r>
            <a:r>
              <a:rPr lang="en-US" sz="1600" dirty="0" smtClean="0">
                <a:solidFill>
                  <a:schemeClr val="bg1"/>
                </a:solidFill>
              </a:rPr>
              <a:t> seconds average delay</a:t>
            </a:r>
            <a:endParaRPr lang="en-US" sz="1600" dirty="0">
              <a:solidFill>
                <a:schemeClr val="bg1"/>
              </a:solidFill>
            </a:endParaRPr>
          </a:p>
        </p:txBody>
      </p:sp>
      <p:sp>
        <p:nvSpPr>
          <p:cNvPr id="20" name="TextBox 19"/>
          <p:cNvSpPr txBox="1"/>
          <p:nvPr/>
        </p:nvSpPr>
        <p:spPr>
          <a:xfrm>
            <a:off x="5567607" y="3611955"/>
            <a:ext cx="2743059" cy="830997"/>
          </a:xfrm>
          <a:prstGeom prst="rect">
            <a:avLst/>
          </a:prstGeom>
          <a:noFill/>
        </p:spPr>
        <p:txBody>
          <a:bodyPr wrap="none" rtlCol="0">
            <a:spAutoFit/>
          </a:bodyPr>
          <a:lstStyle/>
          <a:p>
            <a:pPr algn="ctr"/>
            <a:r>
              <a:rPr lang="en-US" sz="1600" dirty="0" smtClean="0"/>
              <a:t>Conventional Intersection</a:t>
            </a:r>
          </a:p>
          <a:p>
            <a:pPr algn="ctr"/>
            <a:r>
              <a:rPr lang="en-US" sz="1600" dirty="0" smtClean="0"/>
              <a:t>Traffic Signal </a:t>
            </a:r>
          </a:p>
          <a:p>
            <a:pPr algn="ctr"/>
            <a:r>
              <a:rPr lang="en-US" sz="1600" dirty="0" smtClean="0"/>
              <a:t>(future year 2040)</a:t>
            </a:r>
            <a:endParaRPr lang="en-US" sz="1600" dirty="0"/>
          </a:p>
        </p:txBody>
      </p:sp>
      <p:sp>
        <p:nvSpPr>
          <p:cNvPr id="21" name="TextBox 20"/>
          <p:cNvSpPr txBox="1"/>
          <p:nvPr/>
        </p:nvSpPr>
        <p:spPr>
          <a:xfrm>
            <a:off x="5995763" y="4767147"/>
            <a:ext cx="1927130" cy="584775"/>
          </a:xfrm>
          <a:prstGeom prst="rect">
            <a:avLst/>
          </a:prstGeom>
          <a:noFill/>
        </p:spPr>
        <p:txBody>
          <a:bodyPr wrap="none" rtlCol="0">
            <a:spAutoFit/>
          </a:bodyPr>
          <a:lstStyle/>
          <a:p>
            <a:pPr algn="ctr"/>
            <a:r>
              <a:rPr lang="en-US" sz="1600" dirty="0" smtClean="0"/>
              <a:t>Roundabout</a:t>
            </a:r>
          </a:p>
          <a:p>
            <a:pPr algn="ctr"/>
            <a:r>
              <a:rPr lang="en-US" sz="1600" dirty="0"/>
              <a:t>(future year 2040</a:t>
            </a:r>
            <a:r>
              <a:rPr lang="en-US" sz="1600" dirty="0" smtClean="0"/>
              <a:t>)</a:t>
            </a:r>
            <a:endParaRPr lang="en-US" sz="1600" dirty="0"/>
          </a:p>
        </p:txBody>
      </p:sp>
      <p:sp>
        <p:nvSpPr>
          <p:cNvPr id="22" name="Rounded Rectangle 21"/>
          <p:cNvSpPr/>
          <p:nvPr/>
        </p:nvSpPr>
        <p:spPr>
          <a:xfrm>
            <a:off x="8595646" y="3590188"/>
            <a:ext cx="1904080" cy="844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23.9</a:t>
            </a:r>
            <a:r>
              <a:rPr lang="en-US" sz="1600" dirty="0" smtClean="0">
                <a:solidFill>
                  <a:schemeClr val="bg1"/>
                </a:solidFill>
              </a:rPr>
              <a:t> seconds average delay</a:t>
            </a:r>
            <a:endParaRPr lang="en-US" sz="1600" dirty="0">
              <a:solidFill>
                <a:schemeClr val="bg1"/>
              </a:solidFill>
            </a:endParaRPr>
          </a:p>
        </p:txBody>
      </p:sp>
      <p:sp>
        <p:nvSpPr>
          <p:cNvPr id="23" name="Rounded Rectangle 22"/>
          <p:cNvSpPr/>
          <p:nvPr/>
        </p:nvSpPr>
        <p:spPr>
          <a:xfrm>
            <a:off x="8595646" y="4630393"/>
            <a:ext cx="1904080" cy="84461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bg1"/>
                </a:solidFill>
              </a:rPr>
              <a:t>5.8 </a:t>
            </a:r>
            <a:r>
              <a:rPr lang="en-US" sz="1600" dirty="0" smtClean="0">
                <a:solidFill>
                  <a:schemeClr val="bg1"/>
                </a:solidFill>
              </a:rPr>
              <a:t>seconds average delay</a:t>
            </a:r>
            <a:endParaRPr lang="en-US" sz="1600" dirty="0">
              <a:solidFill>
                <a:schemeClr val="bg1"/>
              </a:solidFill>
            </a:endParaRP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122" y="2375102"/>
            <a:ext cx="4682691" cy="3468103"/>
          </a:xfrm>
          <a:prstGeom prst="rect">
            <a:avLst/>
          </a:prstGeom>
        </p:spPr>
      </p:pic>
      <p:sp>
        <p:nvSpPr>
          <p:cNvPr id="15" name="TextBox 14"/>
          <p:cNvSpPr txBox="1"/>
          <p:nvPr/>
        </p:nvSpPr>
        <p:spPr>
          <a:xfrm>
            <a:off x="5378647" y="2072010"/>
            <a:ext cx="5562741" cy="369332"/>
          </a:xfrm>
          <a:prstGeom prst="rect">
            <a:avLst/>
          </a:prstGeom>
          <a:noFill/>
        </p:spPr>
        <p:txBody>
          <a:bodyPr wrap="none" rtlCol="0">
            <a:spAutoFit/>
          </a:bodyPr>
          <a:lstStyle/>
          <a:p>
            <a:pPr algn="ctr"/>
            <a:r>
              <a:rPr lang="en-US" b="1" dirty="0" smtClean="0"/>
              <a:t>Operational comparison: Harvey Rd intersection</a:t>
            </a:r>
            <a:endParaRPr lang="en-US" b="1" dirty="0"/>
          </a:p>
        </p:txBody>
      </p:sp>
    </p:spTree>
    <p:extLst>
      <p:ext uri="{BB962C8B-B14F-4D97-AF65-F5344CB8AC3E}">
        <p14:creationId xmlns:p14="http://schemas.microsoft.com/office/powerpoint/2010/main" val="120588400"/>
      </p:ext>
    </p:extLst>
  </p:cSld>
  <p:clrMapOvr>
    <a:masterClrMapping/>
  </p:clrMapOvr>
  <p:transition spd="slow" advTm="36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showWhenStopped="0">
                <p:cTn id="15" fill="hold" display="0">
                  <p:stCondLst>
                    <p:cond delay="indefinite"/>
                  </p:stCondLst>
                  <p:endCondLst>
                    <p:cond evt="onPrev" delay="0">
                      <p:tgtEl>
                        <p:sldTgt/>
                      </p:tgtEl>
                    </p:cond>
                    <p:cond evt="onStopAudio" delay="0">
                      <p:tgtEl>
                        <p:sldTgt/>
                      </p:tgtEl>
                    </p:cond>
                  </p:endCondLst>
                </p:cTn>
                <p:tgtEl>
                  <p:spTgt spid="8"/>
                </p:tgtEl>
              </p:cMediaNode>
            </p:audio>
          </p:childTnLst>
        </p:cTn>
      </p:par>
    </p:tnLst>
    <p:bldLst>
      <p:bldP spid="17" grpId="0" animBg="1"/>
      <p:bldP spid="22"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7792" y="485145"/>
            <a:ext cx="10571999" cy="970450"/>
          </a:xfrm>
        </p:spPr>
        <p:txBody>
          <a:bodyPr/>
          <a:lstStyle/>
          <a:p>
            <a:r>
              <a:rPr lang="en-US" dirty="0" smtClean="0"/>
              <a:t>How does a roundabout work?</a:t>
            </a:r>
            <a:endParaRPr lang="en-US" dirty="0"/>
          </a:p>
        </p:txBody>
      </p:sp>
      <p:sp>
        <p:nvSpPr>
          <p:cNvPr id="3" name="Rectangle 2"/>
          <p:cNvSpPr/>
          <p:nvPr/>
        </p:nvSpPr>
        <p:spPr>
          <a:xfrm>
            <a:off x="7626015" y="2010633"/>
            <a:ext cx="4260273" cy="3591364"/>
          </a:xfrm>
          <a:prstGeom prst="rect">
            <a:avLst/>
          </a:prstGeom>
          <a:solidFill>
            <a:schemeClr val="accent2">
              <a:lumMod val="40000"/>
              <a:lumOff val="60000"/>
            </a:schemeClr>
          </a:solidFill>
          <a:ln>
            <a:solidFill>
              <a:srgbClr val="135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14"/>
          </a:p>
        </p:txBody>
      </p:sp>
      <p:sp>
        <p:nvSpPr>
          <p:cNvPr id="5" name="TextBox 4"/>
          <p:cNvSpPr txBox="1"/>
          <p:nvPr/>
        </p:nvSpPr>
        <p:spPr>
          <a:xfrm>
            <a:off x="1287550" y="5474903"/>
            <a:ext cx="5354943" cy="1028254"/>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614">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l"/>
            <a:r>
              <a:rPr lang="en-US" sz="1400" b="1" dirty="0"/>
              <a:t>Golden rule of roundabouts: </a:t>
            </a:r>
          </a:p>
          <a:p>
            <a:pPr algn="l"/>
            <a:r>
              <a:rPr lang="en-US" sz="1400" dirty="0"/>
              <a:t>Drivers in the circle have the right of way. </a:t>
            </a:r>
            <a:r>
              <a:rPr lang="en-US" sz="1400" dirty="0" smtClean="0"/>
              <a:t>When </a:t>
            </a:r>
            <a:r>
              <a:rPr lang="en-US" sz="1400" dirty="0"/>
              <a:t>you enter the roundabout, you must yield to circulating traffic, pedestrians and bicyclists</a:t>
            </a:r>
            <a:r>
              <a:rPr lang="en-US" sz="1400" dirty="0" smtClean="0"/>
              <a:t>.</a:t>
            </a:r>
            <a:endParaRPr lang="en-US" sz="1400" dirty="0"/>
          </a:p>
        </p:txBody>
      </p:sp>
      <p:grpSp>
        <p:nvGrpSpPr>
          <p:cNvPr id="6" name="Group 5"/>
          <p:cNvGrpSpPr/>
          <p:nvPr/>
        </p:nvGrpSpPr>
        <p:grpSpPr>
          <a:xfrm>
            <a:off x="840919" y="1832972"/>
            <a:ext cx="5289984" cy="3277809"/>
            <a:chOff x="4119907" y="3048000"/>
            <a:chExt cx="21357580" cy="13771562"/>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25068" y="3048000"/>
              <a:ext cx="13501532" cy="13771562"/>
            </a:xfrm>
            <a:prstGeom prst="rect">
              <a:avLst/>
            </a:prstGeom>
          </p:spPr>
        </p:pic>
        <p:sp>
          <p:nvSpPr>
            <p:cNvPr id="8" name="TextBox 7"/>
            <p:cNvSpPr txBox="1"/>
            <p:nvPr/>
          </p:nvSpPr>
          <p:spPr>
            <a:xfrm>
              <a:off x="5451158" y="5522900"/>
              <a:ext cx="6207440" cy="1622853"/>
            </a:xfrm>
            <a:prstGeom prst="rect">
              <a:avLst/>
            </a:prstGeom>
            <a:noFill/>
          </p:spPr>
          <p:txBody>
            <a:bodyPr wrap="square" rtlCol="0">
              <a:spAutoFit/>
            </a:bodyPr>
            <a:lstStyle/>
            <a:p>
              <a:pPr algn="r"/>
              <a:r>
                <a:rPr lang="en-US" sz="955" b="1" dirty="0">
                  <a:solidFill>
                    <a:srgbClr val="13506E"/>
                  </a:solidFill>
                </a:rPr>
                <a:t>Counterclockwise</a:t>
              </a:r>
            </a:p>
            <a:p>
              <a:pPr algn="r"/>
              <a:r>
                <a:rPr lang="en-US" sz="955" b="1" dirty="0">
                  <a:solidFill>
                    <a:srgbClr val="13506E"/>
                  </a:solidFill>
                </a:rPr>
                <a:t>circulation</a:t>
              </a:r>
            </a:p>
          </p:txBody>
        </p:sp>
        <p:sp>
          <p:nvSpPr>
            <p:cNvPr id="9" name="TextBox 8"/>
            <p:cNvSpPr txBox="1"/>
            <p:nvPr/>
          </p:nvSpPr>
          <p:spPr>
            <a:xfrm>
              <a:off x="19569700" y="14909534"/>
              <a:ext cx="3636433" cy="1133029"/>
            </a:xfrm>
            <a:prstGeom prst="rect">
              <a:avLst/>
            </a:prstGeom>
            <a:noFill/>
          </p:spPr>
          <p:txBody>
            <a:bodyPr wrap="square" rtlCol="0">
              <a:spAutoFit/>
            </a:bodyPr>
            <a:lstStyle/>
            <a:p>
              <a:r>
                <a:rPr lang="en-US" sz="955" b="1" dirty="0">
                  <a:solidFill>
                    <a:srgbClr val="13506E"/>
                  </a:solidFill>
                </a:rPr>
                <a:t>Can have more than one lane</a:t>
              </a:r>
            </a:p>
          </p:txBody>
        </p:sp>
        <p:sp>
          <p:nvSpPr>
            <p:cNvPr id="10" name="TextBox 9"/>
            <p:cNvSpPr txBox="1"/>
            <p:nvPr/>
          </p:nvSpPr>
          <p:spPr>
            <a:xfrm>
              <a:off x="4119907" y="11811001"/>
              <a:ext cx="5134043" cy="1133029"/>
            </a:xfrm>
            <a:prstGeom prst="rect">
              <a:avLst/>
            </a:prstGeom>
            <a:noFill/>
          </p:spPr>
          <p:txBody>
            <a:bodyPr wrap="square" rtlCol="0">
              <a:spAutoFit/>
            </a:bodyPr>
            <a:lstStyle/>
            <a:p>
              <a:pPr algn="r"/>
              <a:r>
                <a:rPr lang="en-US" sz="955" b="1" dirty="0">
                  <a:solidFill>
                    <a:srgbClr val="13506E"/>
                  </a:solidFill>
                </a:rPr>
                <a:t>Geometry that </a:t>
              </a:r>
            </a:p>
            <a:p>
              <a:pPr algn="r"/>
              <a:r>
                <a:rPr lang="en-US" sz="955" b="1" dirty="0">
                  <a:solidFill>
                    <a:srgbClr val="13506E"/>
                  </a:solidFill>
                </a:rPr>
                <a:t>forces slow speeds</a:t>
              </a:r>
            </a:p>
          </p:txBody>
        </p:sp>
        <p:sp>
          <p:nvSpPr>
            <p:cNvPr id="11" name="TextBox 10"/>
            <p:cNvSpPr txBox="1"/>
            <p:nvPr/>
          </p:nvSpPr>
          <p:spPr>
            <a:xfrm>
              <a:off x="20050126" y="5734203"/>
              <a:ext cx="5427361" cy="701937"/>
            </a:xfrm>
            <a:prstGeom prst="rect">
              <a:avLst/>
            </a:prstGeom>
            <a:noFill/>
          </p:spPr>
          <p:txBody>
            <a:bodyPr wrap="square" rtlCol="0">
              <a:spAutoFit/>
            </a:bodyPr>
            <a:lstStyle/>
            <a:p>
              <a:pPr algn="ctr"/>
              <a:r>
                <a:rPr lang="en-US" sz="955" b="1" dirty="0">
                  <a:solidFill>
                    <a:srgbClr val="13506E"/>
                  </a:solidFill>
                </a:rPr>
                <a:t>Yield signs at entries</a:t>
              </a:r>
            </a:p>
          </p:txBody>
        </p:sp>
        <p:sp>
          <p:nvSpPr>
            <p:cNvPr id="12" name="TextBox 11"/>
            <p:cNvSpPr txBox="1"/>
            <p:nvPr/>
          </p:nvSpPr>
          <p:spPr>
            <a:xfrm>
              <a:off x="5451159" y="14231600"/>
              <a:ext cx="7480554" cy="1133029"/>
            </a:xfrm>
            <a:prstGeom prst="rect">
              <a:avLst/>
            </a:prstGeom>
            <a:noFill/>
          </p:spPr>
          <p:txBody>
            <a:bodyPr wrap="square" rtlCol="0">
              <a:spAutoFit/>
            </a:bodyPr>
            <a:lstStyle/>
            <a:p>
              <a:pPr algn="r"/>
              <a:r>
                <a:rPr lang="en-US" sz="955" b="1" dirty="0">
                  <a:solidFill>
                    <a:srgbClr val="13506E"/>
                  </a:solidFill>
                </a:rPr>
                <a:t>Short crosswalks to minimize </a:t>
              </a:r>
            </a:p>
            <a:p>
              <a:pPr algn="r"/>
              <a:r>
                <a:rPr lang="en-US" sz="955" b="1" dirty="0">
                  <a:solidFill>
                    <a:srgbClr val="13506E"/>
                  </a:solidFill>
                </a:rPr>
                <a:t>pedestrian exposure</a:t>
              </a:r>
            </a:p>
          </p:txBody>
        </p:sp>
        <p:cxnSp>
          <p:nvCxnSpPr>
            <p:cNvPr id="13" name="Straight Arrow Connector 12"/>
            <p:cNvCxnSpPr/>
            <p:nvPr/>
          </p:nvCxnSpPr>
          <p:spPr>
            <a:xfrm flipV="1">
              <a:off x="12954000" y="13792200"/>
              <a:ext cx="1447800" cy="685800"/>
            </a:xfrm>
            <a:prstGeom prst="straightConnector1">
              <a:avLst/>
            </a:prstGeom>
            <a:ln w="76200">
              <a:solidFill>
                <a:srgbClr val="13506E"/>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17373600" y="14754189"/>
              <a:ext cx="2196101" cy="371512"/>
            </a:xfrm>
            <a:prstGeom prst="straightConnector1">
              <a:avLst/>
            </a:prstGeom>
            <a:ln w="76200">
              <a:solidFill>
                <a:srgbClr val="13506E"/>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1677272" y="5748922"/>
              <a:ext cx="2000629" cy="1952058"/>
            </a:xfrm>
            <a:prstGeom prst="straightConnector1">
              <a:avLst/>
            </a:prstGeom>
            <a:ln w="76200">
              <a:solidFill>
                <a:srgbClr val="13506E"/>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9262964" y="9883421"/>
              <a:ext cx="1557436" cy="2227599"/>
            </a:xfrm>
            <a:prstGeom prst="straightConnector1">
              <a:avLst/>
            </a:prstGeom>
            <a:ln w="76200">
              <a:solidFill>
                <a:srgbClr val="13506E"/>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2" descr="Image result for yield sig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922450">
              <a:off x="18885407" y="7618608"/>
              <a:ext cx="936271" cy="82391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Image result for yield sign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7072642">
              <a:off x="11209136" y="10291576"/>
              <a:ext cx="936271" cy="82391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Image result for yield sig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460832">
              <a:off x="17702883" y="12214998"/>
              <a:ext cx="936271" cy="8239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Image result for yield sig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022444">
              <a:off x="13665050" y="5336963"/>
              <a:ext cx="936271" cy="8239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yield sign 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11368">
              <a:off x="15293700" y="12484278"/>
              <a:ext cx="936271" cy="82391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flipH="1">
              <a:off x="19353542" y="5899785"/>
              <a:ext cx="1403892" cy="1618627"/>
            </a:xfrm>
            <a:prstGeom prst="straightConnector1">
              <a:avLst/>
            </a:prstGeom>
            <a:ln w="76200">
              <a:solidFill>
                <a:srgbClr val="13506E"/>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Picture 22"/>
          <p:cNvPicPr>
            <a:picLocks noChangeAspect="1"/>
          </p:cNvPicPr>
          <p:nvPr/>
        </p:nvPicPr>
        <p:blipFill rotWithShape="1">
          <a:blip r:embed="rId6"/>
          <a:srcRect l="13805"/>
          <a:stretch/>
        </p:blipFill>
        <p:spPr>
          <a:xfrm>
            <a:off x="7977915" y="3751367"/>
            <a:ext cx="1578761" cy="1585789"/>
          </a:xfrm>
          <a:prstGeom prst="rect">
            <a:avLst/>
          </a:prstGeom>
        </p:spPr>
      </p:pic>
      <p:sp>
        <p:nvSpPr>
          <p:cNvPr id="24" name="TextBox 23"/>
          <p:cNvSpPr txBox="1"/>
          <p:nvPr/>
        </p:nvSpPr>
        <p:spPr>
          <a:xfrm>
            <a:off x="7953023" y="2305449"/>
            <a:ext cx="3933265" cy="1708160"/>
          </a:xfrm>
          <a:prstGeom prst="rect">
            <a:avLst/>
          </a:prstGeom>
          <a:noFill/>
        </p:spPr>
        <p:txBody>
          <a:bodyPr wrap="square" rtlCol="0">
            <a:spAutoFit/>
          </a:bodyPr>
          <a:lstStyle/>
          <a:p>
            <a:pPr marL="158566" indent="-158566">
              <a:buFont typeface="Arial" panose="020B0604020202020204" pitchFamily="34" charset="0"/>
              <a:buChar char="•"/>
            </a:pPr>
            <a:r>
              <a:rPr lang="en-US" sz="1500" b="1" dirty="0">
                <a:solidFill>
                  <a:srgbClr val="13506E"/>
                </a:solidFill>
              </a:rPr>
              <a:t>Aurora:</a:t>
            </a:r>
            <a:r>
              <a:rPr lang="en-US" sz="1500" dirty="0">
                <a:solidFill>
                  <a:srgbClr val="13506E"/>
                </a:solidFill>
              </a:rPr>
              <a:t> Sullivan Road and Highland Road</a:t>
            </a:r>
          </a:p>
          <a:p>
            <a:pPr marL="158566" indent="-158566">
              <a:buFont typeface="Arial" panose="020B0604020202020204" pitchFamily="34" charset="0"/>
              <a:buChar char="•"/>
            </a:pPr>
            <a:r>
              <a:rPr lang="en-US" sz="1500" b="1" dirty="0">
                <a:solidFill>
                  <a:srgbClr val="13506E"/>
                </a:solidFill>
              </a:rPr>
              <a:t>Sugar Grove: </a:t>
            </a:r>
            <a:r>
              <a:rPr lang="en-US" sz="1500" dirty="0">
                <a:solidFill>
                  <a:srgbClr val="13506E"/>
                </a:solidFill>
              </a:rPr>
              <a:t>Dugan Road and Granart Road</a:t>
            </a:r>
          </a:p>
          <a:p>
            <a:pPr marL="158566" indent="-158566">
              <a:buFont typeface="Arial" panose="020B0604020202020204" pitchFamily="34" charset="0"/>
              <a:buChar char="•"/>
            </a:pPr>
            <a:r>
              <a:rPr lang="en-US" sz="1500" b="1" dirty="0">
                <a:solidFill>
                  <a:srgbClr val="13506E"/>
                </a:solidFill>
              </a:rPr>
              <a:t>Plainfield: </a:t>
            </a:r>
            <a:r>
              <a:rPr lang="en-US" sz="1500" dirty="0">
                <a:solidFill>
                  <a:srgbClr val="13506E"/>
                </a:solidFill>
              </a:rPr>
              <a:t>Renwick Road and </a:t>
            </a:r>
            <a:r>
              <a:rPr lang="en-US" sz="1500" dirty="0" err="1">
                <a:solidFill>
                  <a:srgbClr val="13506E"/>
                </a:solidFill>
              </a:rPr>
              <a:t>Drauden</a:t>
            </a:r>
            <a:r>
              <a:rPr lang="en-US" sz="1500" dirty="0">
                <a:solidFill>
                  <a:srgbClr val="13506E"/>
                </a:solidFill>
              </a:rPr>
              <a:t> Road</a:t>
            </a:r>
          </a:p>
          <a:p>
            <a:pPr marL="158566" indent="-158566">
              <a:buFont typeface="Arial" panose="020B0604020202020204" pitchFamily="34" charset="0"/>
              <a:buChar char="•"/>
            </a:pPr>
            <a:endParaRPr lang="en-US" sz="1500" dirty="0">
              <a:solidFill>
                <a:srgbClr val="13506E"/>
              </a:solidFill>
            </a:endParaRPr>
          </a:p>
        </p:txBody>
      </p:sp>
      <p:pic>
        <p:nvPicPr>
          <p:cNvPr id="25" name="Picture 24"/>
          <p:cNvPicPr>
            <a:picLocks noChangeAspect="1"/>
          </p:cNvPicPr>
          <p:nvPr/>
        </p:nvPicPr>
        <p:blipFill rotWithShape="1">
          <a:blip r:embed="rId7"/>
          <a:srcRect l="4583" t="1612" r="6119" b="2208"/>
          <a:stretch/>
        </p:blipFill>
        <p:spPr>
          <a:xfrm>
            <a:off x="10066907" y="3751367"/>
            <a:ext cx="1580410" cy="1586692"/>
          </a:xfrm>
          <a:prstGeom prst="rect">
            <a:avLst/>
          </a:prstGeom>
        </p:spPr>
      </p:pic>
      <p:sp>
        <p:nvSpPr>
          <p:cNvPr id="26" name="TextBox 25"/>
          <p:cNvSpPr txBox="1"/>
          <p:nvPr/>
        </p:nvSpPr>
        <p:spPr>
          <a:xfrm>
            <a:off x="8076268" y="5341234"/>
            <a:ext cx="1239693" cy="239296"/>
          </a:xfrm>
          <a:prstGeom prst="rect">
            <a:avLst/>
          </a:prstGeom>
          <a:noFill/>
        </p:spPr>
        <p:txBody>
          <a:bodyPr wrap="square" rtlCol="0">
            <a:spAutoFit/>
          </a:bodyPr>
          <a:lstStyle/>
          <a:p>
            <a:pPr algn="ctr"/>
            <a:r>
              <a:rPr lang="en-US" sz="955" b="1" dirty="0">
                <a:solidFill>
                  <a:srgbClr val="13506E"/>
                </a:solidFill>
              </a:rPr>
              <a:t>Sugar Grove</a:t>
            </a:r>
          </a:p>
        </p:txBody>
      </p:sp>
      <p:sp>
        <p:nvSpPr>
          <p:cNvPr id="27" name="TextBox 26"/>
          <p:cNvSpPr txBox="1"/>
          <p:nvPr/>
        </p:nvSpPr>
        <p:spPr>
          <a:xfrm>
            <a:off x="10237265" y="5350485"/>
            <a:ext cx="1239693" cy="239296"/>
          </a:xfrm>
          <a:prstGeom prst="rect">
            <a:avLst/>
          </a:prstGeom>
          <a:noFill/>
        </p:spPr>
        <p:txBody>
          <a:bodyPr wrap="square" rtlCol="0">
            <a:spAutoFit/>
          </a:bodyPr>
          <a:lstStyle/>
          <a:p>
            <a:pPr algn="ctr"/>
            <a:r>
              <a:rPr lang="en-US" sz="955" b="1" dirty="0">
                <a:solidFill>
                  <a:srgbClr val="13506E"/>
                </a:solidFill>
              </a:rPr>
              <a:t>Plainfield</a:t>
            </a:r>
          </a:p>
        </p:txBody>
      </p:sp>
      <p:sp>
        <p:nvSpPr>
          <p:cNvPr id="28" name="TextBox 27"/>
          <p:cNvSpPr txBox="1"/>
          <p:nvPr/>
        </p:nvSpPr>
        <p:spPr>
          <a:xfrm>
            <a:off x="7635394" y="2007328"/>
            <a:ext cx="4263329" cy="276999"/>
          </a:xfrm>
          <a:prstGeom prst="rect">
            <a:avLst/>
          </a:prstGeom>
          <a:solidFill>
            <a:srgbClr val="13506E"/>
          </a:solidFill>
        </p:spPr>
        <p:txBody>
          <a:bodyPr wrap="square" rtlCol="0">
            <a:spAutoFit/>
          </a:bodyPr>
          <a:lstStyle/>
          <a:p>
            <a:pPr algn="ctr"/>
            <a:r>
              <a:rPr lang="en-US" sz="1200" b="1" dirty="0">
                <a:solidFill>
                  <a:schemeClr val="bg1"/>
                </a:solidFill>
              </a:rPr>
              <a:t>Nearby roundabouts you may be familiar with</a:t>
            </a:r>
          </a:p>
        </p:txBody>
      </p:sp>
      <p:sp>
        <p:nvSpPr>
          <p:cNvPr id="29" name="Round Single Corner Rectangle 28"/>
          <p:cNvSpPr/>
          <p:nvPr/>
        </p:nvSpPr>
        <p:spPr>
          <a:xfrm>
            <a:off x="5250207" y="3171172"/>
            <a:ext cx="45719" cy="8623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p:nvSpPr>
        <p:spPr>
          <a:xfrm>
            <a:off x="4175128" y="2308829"/>
            <a:ext cx="1828887" cy="85679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1500096" y="2343540"/>
            <a:ext cx="1791411" cy="68127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p:cNvSpPr/>
          <p:nvPr/>
        </p:nvSpPr>
        <p:spPr>
          <a:xfrm>
            <a:off x="893943" y="3905873"/>
            <a:ext cx="1430274" cy="564822"/>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ounded Rectangle 32"/>
          <p:cNvSpPr/>
          <p:nvPr/>
        </p:nvSpPr>
        <p:spPr>
          <a:xfrm>
            <a:off x="1167257" y="4494813"/>
            <a:ext cx="1911624" cy="47474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ed Rectangle 33"/>
          <p:cNvSpPr/>
          <p:nvPr/>
        </p:nvSpPr>
        <p:spPr>
          <a:xfrm>
            <a:off x="4092391" y="4494813"/>
            <a:ext cx="1911624" cy="682339"/>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8085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accel="50000" decel="50000" fill="hold" grpId="0" nodeType="clickEffect">
                                  <p:stCondLst>
                                    <p:cond delay="0"/>
                                  </p:stCondLst>
                                  <p:childTnLst>
                                    <p:animMotion origin="layout" path="M 0 0 L 0 0 C -0.00247 0.00301 -0.00482 0.00648 -0.00729 0.00926 C -0.00833 0.01018 -0.00937 0.01111 -0.01042 0.01111 C -0.01706 0.01111 -0.0237 0.00972 -0.03021 0.00926 C -0.03203 0.00856 -0.03385 0.00856 -0.03542 0.00741 C -0.03776 0.00555 -0.03932 0.00139 -0.04167 0 C -0.04779 -0.00371 -0.04375 -0.00185 -0.05417 -0.00371 C -0.05625 -0.00509 -0.05859 -0.00533 -0.06042 -0.00741 C -0.06146 -0.0088 -0.0625 -0.01019 -0.06354 -0.01111 C -0.06458 -0.01204 -0.06576 -0.01227 -0.06667 -0.01296 C -0.06784 -0.01412 -0.06875 -0.01574 -0.06979 -0.01667 C -0.07083 -0.01759 -0.07201 -0.01783 -0.07292 -0.01852 C -0.08021 -0.025 -0.07161 -0.02037 -0.08021 -0.02408 C -0.08229 -0.02662 -0.08411 -0.03009 -0.08646 -0.03148 C -0.09089 -0.03426 -0.08867 -0.03241 -0.09271 -0.03704 C -0.0987 -0.05301 -0.09076 -0.03426 -0.09792 -0.04445 C -0.09896 -0.04607 -0.09909 -0.04861 -0.1 -0.05 C -0.10195 -0.05301 -0.10417 -0.05509 -0.10625 -0.05741 L -0.10937 -0.06111 C -0.11042 -0.0625 -0.11133 -0.06412 -0.1125 -0.06482 C -0.12305 -0.07107 -0.10677 -0.06158 -0.11979 -0.06852 C -0.12201 -0.06968 -0.12604 -0.07222 -0.12604 -0.07222 C -0.13125 -0.07176 -0.13659 -0.07153 -0.14167 -0.07037 C -0.14505 -0.06991 -0.14505 -0.06759 -0.14792 -0.06482 C -0.14896 -0.06412 -0.15 -0.06366 -0.15104 -0.06296 C -0.15833 -0.05023 -0.15026 -0.06273 -0.15729 -0.05556 C -0.15885 -0.05417 -0.16016 -0.05185 -0.16146 -0.05 C -0.1625 -0.04884 -0.16354 -0.04769 -0.16458 -0.0463 C -0.16536 -0.04445 -0.16589 -0.04236 -0.16667 -0.04074 C -0.16758 -0.03935 -0.16901 -0.03889 -0.16979 -0.03704 C -0.17057 -0.03565 -0.17031 -0.03333 -0.17083 -0.03148 C -0.17279 -0.0257 -0.17448 -0.02431 -0.17604 -0.01852 C -0.18047 -0.00324 -0.17331 -0.02338 -0.17917 -0.00741 C -0.18177 0.01574 -0.18242 0.0125 -0.18021 0.04074 C -0.17995 0.04444 -0.17969 0.04907 -0.17812 0.05185 L -0.175 0.05741 C -0.17227 0.07685 -0.17604 0.0537 -0.17187 0.07037 L -0.16875 0.08704 C -0.16849 0.08889 -0.16836 0.09074 -0.16771 0.09259 C -0.16706 0.09444 -0.16628 0.09606 -0.16562 0.09815 C -0.16523 0.09977 -0.16523 0.10185 -0.16458 0.1037 C -0.16341 0.10741 -0.16185 0.11111 -0.16042 0.11481 L -0.15833 0.12037 C -0.15768 0.12222 -0.15664 0.12361 -0.15625 0.12592 C -0.15365 0.13981 -0.15716 0.12245 -0.15312 0.13704 C -0.15273 0.13866 -0.1526 0.14074 -0.15208 0.14259 C -0.14687 0.16111 -0.15339 0.13264 -0.14792 0.15555 C -0.14661 0.16088 -0.14674 0.16389 -0.14583 0.17037 C -0.14518 0.17523 -0.14466 0.18032 -0.14375 0.18518 C -0.14128 0.19838 -0.1444 0.18171 -0.14167 0.19815 C -0.14049 0.20555 -0.13984 0.20463 -0.13958 0.21481 C -0.13945 0.22384 -0.13958 0.23333 -0.13958 0.24259 " pathEditMode="relative" ptsTypes="AAAAAAAAAAAAAAAAAAAAAAAAAAAAAAAAAAAAAAAAAAAAAAAAAAAAA">
                                      <p:cBhvr>
                                        <p:cTn id="14" dur="3000" fill="hold"/>
                                        <p:tgtEl>
                                          <p:spTgt spid="29"/>
                                        </p:tgtEl>
                                        <p:attrNameLst>
                                          <p:attrName>ppt_x</p:attrName>
                                          <p:attrName>ppt_y</p:attrName>
                                        </p:attrNameLst>
                                      </p:cBhvr>
                                    </p:animMotion>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24" grpId="0"/>
      <p:bldP spid="26" grpId="0"/>
      <p:bldP spid="27" grpId="0"/>
      <p:bldP spid="28" grpId="0" animBg="1"/>
      <p:bldP spid="29" grpId="0" animBg="1"/>
      <p:bldP spid="30" grpId="0" animBg="1"/>
      <p:bldP spid="31" grpId="0" animBg="1"/>
      <p:bldP spid="32" grpId="0" animBg="1"/>
      <p:bldP spid="33" grpId="0" animBg="1"/>
      <p:bldP spid="3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Watch the video!</a:t>
            </a:r>
            <a:endParaRPr lang="en-US" dirty="0"/>
          </a:p>
        </p:txBody>
      </p:sp>
      <p:pic>
        <p:nvPicPr>
          <p:cNvPr id="3" name="Picture 2"/>
          <p:cNvPicPr>
            <a:picLocks noChangeAspect="1"/>
          </p:cNvPicPr>
          <p:nvPr/>
        </p:nvPicPr>
        <p:blipFill>
          <a:blip r:embed="rId3"/>
          <a:stretch>
            <a:fillRect/>
          </a:stretch>
        </p:blipFill>
        <p:spPr>
          <a:xfrm>
            <a:off x="3028936" y="2400299"/>
            <a:ext cx="6134130" cy="344487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5990098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4" y="447188"/>
            <a:ext cx="10871638" cy="970450"/>
          </a:xfrm>
        </p:spPr>
        <p:txBody>
          <a:bodyPr/>
          <a:lstStyle/>
          <a:p>
            <a:r>
              <a:rPr lang="en-US" dirty="0" smtClean="0"/>
              <a:t>Alternatives</a:t>
            </a:r>
            <a:endParaRPr lang="en-US"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6942" y="573678"/>
            <a:ext cx="2015365" cy="717469"/>
          </a:xfrm>
          <a:prstGeom prst="rect">
            <a:avLst/>
          </a:prstGeom>
        </p:spPr>
      </p:pic>
      <p:pic>
        <p:nvPicPr>
          <p:cNvPr id="9" name="Picture 8" descr="C:\Users\Carrie Hansen\AppData\Local\Microsoft\Windows\INetCache\Content.Word\IMG_0273.jpg"/>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5074" y="2805776"/>
            <a:ext cx="3322320" cy="2491740"/>
          </a:xfrm>
          <a:prstGeom prst="rect">
            <a:avLst/>
          </a:prstGeom>
          <a:noFill/>
          <a:ln>
            <a:noFill/>
          </a:ln>
        </p:spPr>
      </p:pic>
      <p:sp>
        <p:nvSpPr>
          <p:cNvPr id="15" name="TextBox 14"/>
          <p:cNvSpPr txBox="1"/>
          <p:nvPr/>
        </p:nvSpPr>
        <p:spPr>
          <a:xfrm>
            <a:off x="749535" y="5389640"/>
            <a:ext cx="2013398" cy="646331"/>
          </a:xfrm>
          <a:prstGeom prst="rect">
            <a:avLst/>
          </a:prstGeom>
          <a:solidFill>
            <a:srgbClr val="0F506F"/>
          </a:solidFill>
        </p:spPr>
        <p:txBody>
          <a:bodyPr wrap="square" rtlCol="0">
            <a:spAutoFit/>
          </a:bodyPr>
          <a:lstStyle/>
          <a:p>
            <a:pPr algn="ctr"/>
            <a:r>
              <a:rPr lang="en-US" dirty="0" smtClean="0">
                <a:solidFill>
                  <a:schemeClr val="bg1"/>
                </a:solidFill>
              </a:rPr>
              <a:t>June 29, 2017</a:t>
            </a:r>
            <a:endParaRPr lang="en-US" dirty="0">
              <a:solidFill>
                <a:schemeClr val="bg1"/>
              </a:solidFill>
            </a:endParaRPr>
          </a:p>
          <a:p>
            <a:pPr algn="ctr"/>
            <a:r>
              <a:rPr lang="en-US" dirty="0" smtClean="0">
                <a:solidFill>
                  <a:schemeClr val="bg1"/>
                </a:solidFill>
              </a:rPr>
              <a:t>50 attendees</a:t>
            </a:r>
            <a:endParaRPr lang="en-US" sz="2400" dirty="0">
              <a:solidFill>
                <a:schemeClr val="bg1"/>
              </a:solidFill>
            </a:endParaRPr>
          </a:p>
        </p:txBody>
      </p:sp>
      <p:pic>
        <p:nvPicPr>
          <p:cNvPr id="6" name="Picture 5" descr="Button test | MPNforum Magazin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485079" y="1942811"/>
            <a:ext cx="447675" cy="447675"/>
          </a:xfrm>
          <a:prstGeom prst="rect">
            <a:avLst/>
          </a:prstGeom>
        </p:spPr>
      </p:pic>
      <p:sp>
        <p:nvSpPr>
          <p:cNvPr id="7" name="TextBox 6"/>
          <p:cNvSpPr txBox="1"/>
          <p:nvPr/>
        </p:nvSpPr>
        <p:spPr>
          <a:xfrm>
            <a:off x="11562041" y="2628900"/>
            <a:ext cx="334453" cy="369332"/>
          </a:xfrm>
          <a:prstGeom prst="rect">
            <a:avLst/>
          </a:prstGeom>
          <a:noFill/>
          <a:ln>
            <a:solidFill>
              <a:srgbClr val="000000"/>
            </a:solidFill>
          </a:ln>
        </p:spPr>
        <p:txBody>
          <a:bodyPr wrap="square" rtlCol="0">
            <a:spAutoFit/>
          </a:bodyPr>
          <a:lstStyle/>
          <a:p>
            <a:r>
              <a:rPr lang="en-US" dirty="0" smtClean="0">
                <a:solidFill>
                  <a:srgbClr val="FF0000"/>
                </a:solidFill>
              </a:rPr>
              <a:t>x</a:t>
            </a:r>
            <a:endParaRPr lang="en-US" dirty="0">
              <a:solidFill>
                <a:srgbClr val="FF0000"/>
              </a:solidFill>
            </a:endParaRPr>
          </a:p>
        </p:txBody>
      </p:sp>
      <p:sp>
        <p:nvSpPr>
          <p:cNvPr id="10" name="TextBox 9"/>
          <p:cNvSpPr txBox="1"/>
          <p:nvPr/>
        </p:nvSpPr>
        <p:spPr>
          <a:xfrm>
            <a:off x="11562041" y="3695905"/>
            <a:ext cx="334453" cy="369332"/>
          </a:xfrm>
          <a:prstGeom prst="rect">
            <a:avLst/>
          </a:prstGeom>
          <a:noFill/>
          <a:ln>
            <a:solidFill>
              <a:srgbClr val="000000"/>
            </a:solidFill>
          </a:ln>
        </p:spPr>
        <p:txBody>
          <a:bodyPr wrap="square" rtlCol="0">
            <a:spAutoFit/>
          </a:bodyPr>
          <a:lstStyle/>
          <a:p>
            <a:r>
              <a:rPr lang="en-US" dirty="0" smtClean="0">
                <a:solidFill>
                  <a:srgbClr val="FF0000"/>
                </a:solidFill>
                <a:sym typeface="Wingdings" panose="05000000000000000000" pitchFamily="2" charset="2"/>
              </a:rPr>
              <a:t></a:t>
            </a:r>
            <a:endParaRPr lang="en-US" dirty="0">
              <a:solidFill>
                <a:srgbClr val="FF0000"/>
              </a:solidFill>
            </a:endParaRPr>
          </a:p>
        </p:txBody>
      </p:sp>
      <p:sp>
        <p:nvSpPr>
          <p:cNvPr id="11" name="TextBox 10"/>
          <p:cNvSpPr txBox="1"/>
          <p:nvPr/>
        </p:nvSpPr>
        <p:spPr>
          <a:xfrm>
            <a:off x="11562041" y="4762910"/>
            <a:ext cx="334453" cy="369332"/>
          </a:xfrm>
          <a:prstGeom prst="rect">
            <a:avLst/>
          </a:prstGeom>
          <a:noFill/>
          <a:ln>
            <a:solidFill>
              <a:srgbClr val="000000"/>
            </a:solidFill>
          </a:ln>
        </p:spPr>
        <p:txBody>
          <a:bodyPr wrap="square" rtlCol="0">
            <a:spAutoFit/>
          </a:bodyPr>
          <a:lstStyle/>
          <a:p>
            <a:r>
              <a:rPr lang="en-US" dirty="0">
                <a:solidFill>
                  <a:srgbClr val="FF0000"/>
                </a:solidFill>
                <a:sym typeface="Wingdings" panose="05000000000000000000" pitchFamily="2" charset="2"/>
              </a:rPr>
              <a:t></a:t>
            </a:r>
            <a:endParaRPr lang="en-US" dirty="0">
              <a:solidFill>
                <a:srgbClr val="FF0000"/>
              </a:solidFill>
            </a:endParaRPr>
          </a:p>
        </p:txBody>
      </p:sp>
      <p:pic>
        <p:nvPicPr>
          <p:cNvPr id="4" name="Picture 3"/>
          <p:cNvPicPr>
            <a:picLocks noChangeAspect="1"/>
          </p:cNvPicPr>
          <p:nvPr/>
        </p:nvPicPr>
        <p:blipFill>
          <a:blip r:embed="rId6"/>
          <a:stretch>
            <a:fillRect/>
          </a:stretch>
        </p:blipFill>
        <p:spPr>
          <a:xfrm>
            <a:off x="3149124" y="2390486"/>
            <a:ext cx="8245546" cy="3414677"/>
          </a:xfrm>
          <a:prstGeom prst="rect">
            <a:avLst/>
          </a:prstGeom>
        </p:spPr>
      </p:pic>
    </p:spTree>
    <p:extLst>
      <p:ext uri="{BB962C8B-B14F-4D97-AF65-F5344CB8AC3E}">
        <p14:creationId xmlns:p14="http://schemas.microsoft.com/office/powerpoint/2010/main" val="215935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Tonight’s Meeting</a:t>
            </a:r>
            <a:endParaRPr lang="en-US" dirty="0"/>
          </a:p>
        </p:txBody>
      </p:sp>
      <p:sp>
        <p:nvSpPr>
          <p:cNvPr id="4" name="Freeform 3"/>
          <p:cNvSpPr/>
          <p:nvPr/>
        </p:nvSpPr>
        <p:spPr>
          <a:xfrm>
            <a:off x="626210" y="2347304"/>
            <a:ext cx="5957470" cy="815490"/>
          </a:xfrm>
          <a:custGeom>
            <a:avLst/>
            <a:gdLst>
              <a:gd name="connsiteX0" fmla="*/ 0 w 5957470"/>
              <a:gd name="connsiteY0" fmla="*/ 135918 h 815490"/>
              <a:gd name="connsiteX1" fmla="*/ 135918 w 5957470"/>
              <a:gd name="connsiteY1" fmla="*/ 0 h 815490"/>
              <a:gd name="connsiteX2" fmla="*/ 5821552 w 5957470"/>
              <a:gd name="connsiteY2" fmla="*/ 0 h 815490"/>
              <a:gd name="connsiteX3" fmla="*/ 5957470 w 5957470"/>
              <a:gd name="connsiteY3" fmla="*/ 135918 h 815490"/>
              <a:gd name="connsiteX4" fmla="*/ 5957470 w 5957470"/>
              <a:gd name="connsiteY4" fmla="*/ 679572 h 815490"/>
              <a:gd name="connsiteX5" fmla="*/ 5821552 w 5957470"/>
              <a:gd name="connsiteY5" fmla="*/ 815490 h 815490"/>
              <a:gd name="connsiteX6" fmla="*/ 135918 w 5957470"/>
              <a:gd name="connsiteY6" fmla="*/ 815490 h 815490"/>
              <a:gd name="connsiteX7" fmla="*/ 0 w 5957470"/>
              <a:gd name="connsiteY7" fmla="*/ 679572 h 815490"/>
              <a:gd name="connsiteX8" fmla="*/ 0 w 5957470"/>
              <a:gd name="connsiteY8" fmla="*/ 135918 h 8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70" h="815490">
                <a:moveTo>
                  <a:pt x="0" y="135918"/>
                </a:moveTo>
                <a:cubicBezTo>
                  <a:pt x="0" y="60853"/>
                  <a:pt x="60853" y="0"/>
                  <a:pt x="135918" y="0"/>
                </a:cubicBezTo>
                <a:lnTo>
                  <a:pt x="5821552" y="0"/>
                </a:lnTo>
                <a:cubicBezTo>
                  <a:pt x="5896617" y="0"/>
                  <a:pt x="5957470" y="60853"/>
                  <a:pt x="5957470" y="135918"/>
                </a:cubicBezTo>
                <a:lnTo>
                  <a:pt x="5957470" y="679572"/>
                </a:lnTo>
                <a:cubicBezTo>
                  <a:pt x="5957470" y="754637"/>
                  <a:pt x="5896617" y="815490"/>
                  <a:pt x="5821552" y="815490"/>
                </a:cubicBezTo>
                <a:lnTo>
                  <a:pt x="135918" y="815490"/>
                </a:lnTo>
                <a:cubicBezTo>
                  <a:pt x="60853" y="815490"/>
                  <a:pt x="0" y="754637"/>
                  <a:pt x="0" y="679572"/>
                </a:cubicBezTo>
                <a:lnTo>
                  <a:pt x="0" y="1359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349" tIns="169349" rIns="169349" bIns="169349" numCol="1" spcCol="1270" anchor="ctr" anchorCtr="0">
            <a:noAutofit/>
          </a:bodyPr>
          <a:lstStyle/>
          <a:p>
            <a:pPr lvl="0" algn="l" defTabSz="1511300" rtl="0">
              <a:lnSpc>
                <a:spcPct val="90000"/>
              </a:lnSpc>
              <a:spcBef>
                <a:spcPct val="0"/>
              </a:spcBef>
              <a:spcAft>
                <a:spcPct val="35000"/>
              </a:spcAft>
            </a:pPr>
            <a:r>
              <a:rPr lang="en-US" sz="3400" kern="1200" dirty="0" smtClean="0">
                <a:solidFill>
                  <a:schemeClr val="bg1"/>
                </a:solidFill>
              </a:rPr>
              <a:t>Watch the presentation</a:t>
            </a:r>
            <a:endParaRPr lang="en-US" sz="3400" kern="1200" dirty="0">
              <a:solidFill>
                <a:schemeClr val="bg1"/>
              </a:solidFill>
            </a:endParaRPr>
          </a:p>
        </p:txBody>
      </p:sp>
      <p:sp>
        <p:nvSpPr>
          <p:cNvPr id="8" name="Freeform 7"/>
          <p:cNvSpPr/>
          <p:nvPr/>
        </p:nvSpPr>
        <p:spPr>
          <a:xfrm>
            <a:off x="626210" y="3260714"/>
            <a:ext cx="5957470" cy="815490"/>
          </a:xfrm>
          <a:custGeom>
            <a:avLst/>
            <a:gdLst>
              <a:gd name="connsiteX0" fmla="*/ 0 w 5957470"/>
              <a:gd name="connsiteY0" fmla="*/ 135918 h 815490"/>
              <a:gd name="connsiteX1" fmla="*/ 135918 w 5957470"/>
              <a:gd name="connsiteY1" fmla="*/ 0 h 815490"/>
              <a:gd name="connsiteX2" fmla="*/ 5821552 w 5957470"/>
              <a:gd name="connsiteY2" fmla="*/ 0 h 815490"/>
              <a:gd name="connsiteX3" fmla="*/ 5957470 w 5957470"/>
              <a:gd name="connsiteY3" fmla="*/ 135918 h 815490"/>
              <a:gd name="connsiteX4" fmla="*/ 5957470 w 5957470"/>
              <a:gd name="connsiteY4" fmla="*/ 679572 h 815490"/>
              <a:gd name="connsiteX5" fmla="*/ 5821552 w 5957470"/>
              <a:gd name="connsiteY5" fmla="*/ 815490 h 815490"/>
              <a:gd name="connsiteX6" fmla="*/ 135918 w 5957470"/>
              <a:gd name="connsiteY6" fmla="*/ 815490 h 815490"/>
              <a:gd name="connsiteX7" fmla="*/ 0 w 5957470"/>
              <a:gd name="connsiteY7" fmla="*/ 679572 h 815490"/>
              <a:gd name="connsiteX8" fmla="*/ 0 w 5957470"/>
              <a:gd name="connsiteY8" fmla="*/ 135918 h 8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70" h="815490">
                <a:moveTo>
                  <a:pt x="0" y="135918"/>
                </a:moveTo>
                <a:cubicBezTo>
                  <a:pt x="0" y="60853"/>
                  <a:pt x="60853" y="0"/>
                  <a:pt x="135918" y="0"/>
                </a:cubicBezTo>
                <a:lnTo>
                  <a:pt x="5821552" y="0"/>
                </a:lnTo>
                <a:cubicBezTo>
                  <a:pt x="5896617" y="0"/>
                  <a:pt x="5957470" y="60853"/>
                  <a:pt x="5957470" y="135918"/>
                </a:cubicBezTo>
                <a:lnTo>
                  <a:pt x="5957470" y="679572"/>
                </a:lnTo>
                <a:cubicBezTo>
                  <a:pt x="5957470" y="754637"/>
                  <a:pt x="5896617" y="815490"/>
                  <a:pt x="5821552" y="815490"/>
                </a:cubicBezTo>
                <a:lnTo>
                  <a:pt x="135918" y="815490"/>
                </a:lnTo>
                <a:cubicBezTo>
                  <a:pt x="60853" y="815490"/>
                  <a:pt x="0" y="754637"/>
                  <a:pt x="0" y="679572"/>
                </a:cubicBezTo>
                <a:lnTo>
                  <a:pt x="0" y="1359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349" tIns="169349" rIns="169349" bIns="169349" numCol="1" spcCol="1270" anchor="ctr" anchorCtr="0">
            <a:noAutofit/>
          </a:bodyPr>
          <a:lstStyle/>
          <a:p>
            <a:pPr lvl="0" algn="l" defTabSz="1511300">
              <a:lnSpc>
                <a:spcPct val="90000"/>
              </a:lnSpc>
              <a:spcBef>
                <a:spcPct val="0"/>
              </a:spcBef>
              <a:spcAft>
                <a:spcPct val="35000"/>
              </a:spcAft>
            </a:pPr>
            <a:r>
              <a:rPr lang="en-US" sz="3400" kern="1200" dirty="0" smtClean="0">
                <a:solidFill>
                  <a:schemeClr val="bg1"/>
                </a:solidFill>
              </a:rPr>
              <a:t>Meet with the team</a:t>
            </a:r>
            <a:endParaRPr lang="en-US" sz="3400" kern="1200" dirty="0">
              <a:solidFill>
                <a:schemeClr val="bg1"/>
              </a:solidFill>
            </a:endParaRPr>
          </a:p>
        </p:txBody>
      </p:sp>
      <p:sp>
        <p:nvSpPr>
          <p:cNvPr id="9" name="Freeform 8"/>
          <p:cNvSpPr/>
          <p:nvPr/>
        </p:nvSpPr>
        <p:spPr>
          <a:xfrm>
            <a:off x="626210" y="4174124"/>
            <a:ext cx="5957470" cy="815490"/>
          </a:xfrm>
          <a:custGeom>
            <a:avLst/>
            <a:gdLst>
              <a:gd name="connsiteX0" fmla="*/ 0 w 5957470"/>
              <a:gd name="connsiteY0" fmla="*/ 135918 h 815490"/>
              <a:gd name="connsiteX1" fmla="*/ 135918 w 5957470"/>
              <a:gd name="connsiteY1" fmla="*/ 0 h 815490"/>
              <a:gd name="connsiteX2" fmla="*/ 5821552 w 5957470"/>
              <a:gd name="connsiteY2" fmla="*/ 0 h 815490"/>
              <a:gd name="connsiteX3" fmla="*/ 5957470 w 5957470"/>
              <a:gd name="connsiteY3" fmla="*/ 135918 h 815490"/>
              <a:gd name="connsiteX4" fmla="*/ 5957470 w 5957470"/>
              <a:gd name="connsiteY4" fmla="*/ 679572 h 815490"/>
              <a:gd name="connsiteX5" fmla="*/ 5821552 w 5957470"/>
              <a:gd name="connsiteY5" fmla="*/ 815490 h 815490"/>
              <a:gd name="connsiteX6" fmla="*/ 135918 w 5957470"/>
              <a:gd name="connsiteY6" fmla="*/ 815490 h 815490"/>
              <a:gd name="connsiteX7" fmla="*/ 0 w 5957470"/>
              <a:gd name="connsiteY7" fmla="*/ 679572 h 815490"/>
              <a:gd name="connsiteX8" fmla="*/ 0 w 5957470"/>
              <a:gd name="connsiteY8" fmla="*/ 135918 h 8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70" h="815490">
                <a:moveTo>
                  <a:pt x="0" y="135918"/>
                </a:moveTo>
                <a:cubicBezTo>
                  <a:pt x="0" y="60853"/>
                  <a:pt x="60853" y="0"/>
                  <a:pt x="135918" y="0"/>
                </a:cubicBezTo>
                <a:lnTo>
                  <a:pt x="5821552" y="0"/>
                </a:lnTo>
                <a:cubicBezTo>
                  <a:pt x="5896617" y="0"/>
                  <a:pt x="5957470" y="60853"/>
                  <a:pt x="5957470" y="135918"/>
                </a:cubicBezTo>
                <a:lnTo>
                  <a:pt x="5957470" y="679572"/>
                </a:lnTo>
                <a:cubicBezTo>
                  <a:pt x="5957470" y="754637"/>
                  <a:pt x="5896617" y="815490"/>
                  <a:pt x="5821552" y="815490"/>
                </a:cubicBezTo>
                <a:lnTo>
                  <a:pt x="135918" y="815490"/>
                </a:lnTo>
                <a:cubicBezTo>
                  <a:pt x="60853" y="815490"/>
                  <a:pt x="0" y="754637"/>
                  <a:pt x="0" y="679572"/>
                </a:cubicBezTo>
                <a:lnTo>
                  <a:pt x="0" y="1359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349" tIns="169349" rIns="169349" bIns="169349" numCol="1" spcCol="1270" anchor="ctr" anchorCtr="0">
            <a:noAutofit/>
          </a:bodyPr>
          <a:lstStyle/>
          <a:p>
            <a:pPr lvl="0" algn="l" defTabSz="1511300">
              <a:lnSpc>
                <a:spcPct val="90000"/>
              </a:lnSpc>
              <a:spcBef>
                <a:spcPct val="0"/>
              </a:spcBef>
              <a:spcAft>
                <a:spcPct val="35000"/>
              </a:spcAft>
            </a:pPr>
            <a:r>
              <a:rPr lang="en-US" sz="3400" kern="1200" dirty="0" smtClean="0">
                <a:solidFill>
                  <a:schemeClr val="bg1"/>
                </a:solidFill>
              </a:rPr>
              <a:t>Ask questions</a:t>
            </a:r>
            <a:endParaRPr lang="en-US" sz="3400" kern="1200" dirty="0">
              <a:solidFill>
                <a:schemeClr val="bg1"/>
              </a:solidFill>
            </a:endParaRPr>
          </a:p>
        </p:txBody>
      </p:sp>
      <p:sp>
        <p:nvSpPr>
          <p:cNvPr id="10" name="Freeform 9"/>
          <p:cNvSpPr/>
          <p:nvPr/>
        </p:nvSpPr>
        <p:spPr>
          <a:xfrm>
            <a:off x="626210" y="5087534"/>
            <a:ext cx="5957470" cy="815490"/>
          </a:xfrm>
          <a:custGeom>
            <a:avLst/>
            <a:gdLst>
              <a:gd name="connsiteX0" fmla="*/ 0 w 5957470"/>
              <a:gd name="connsiteY0" fmla="*/ 135918 h 815490"/>
              <a:gd name="connsiteX1" fmla="*/ 135918 w 5957470"/>
              <a:gd name="connsiteY1" fmla="*/ 0 h 815490"/>
              <a:gd name="connsiteX2" fmla="*/ 5821552 w 5957470"/>
              <a:gd name="connsiteY2" fmla="*/ 0 h 815490"/>
              <a:gd name="connsiteX3" fmla="*/ 5957470 w 5957470"/>
              <a:gd name="connsiteY3" fmla="*/ 135918 h 815490"/>
              <a:gd name="connsiteX4" fmla="*/ 5957470 w 5957470"/>
              <a:gd name="connsiteY4" fmla="*/ 679572 h 815490"/>
              <a:gd name="connsiteX5" fmla="*/ 5821552 w 5957470"/>
              <a:gd name="connsiteY5" fmla="*/ 815490 h 815490"/>
              <a:gd name="connsiteX6" fmla="*/ 135918 w 5957470"/>
              <a:gd name="connsiteY6" fmla="*/ 815490 h 815490"/>
              <a:gd name="connsiteX7" fmla="*/ 0 w 5957470"/>
              <a:gd name="connsiteY7" fmla="*/ 679572 h 815490"/>
              <a:gd name="connsiteX8" fmla="*/ 0 w 5957470"/>
              <a:gd name="connsiteY8" fmla="*/ 135918 h 815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57470" h="815490">
                <a:moveTo>
                  <a:pt x="0" y="135918"/>
                </a:moveTo>
                <a:cubicBezTo>
                  <a:pt x="0" y="60853"/>
                  <a:pt x="60853" y="0"/>
                  <a:pt x="135918" y="0"/>
                </a:cubicBezTo>
                <a:lnTo>
                  <a:pt x="5821552" y="0"/>
                </a:lnTo>
                <a:cubicBezTo>
                  <a:pt x="5896617" y="0"/>
                  <a:pt x="5957470" y="60853"/>
                  <a:pt x="5957470" y="135918"/>
                </a:cubicBezTo>
                <a:lnTo>
                  <a:pt x="5957470" y="679572"/>
                </a:lnTo>
                <a:cubicBezTo>
                  <a:pt x="5957470" y="754637"/>
                  <a:pt x="5896617" y="815490"/>
                  <a:pt x="5821552" y="815490"/>
                </a:cubicBezTo>
                <a:lnTo>
                  <a:pt x="135918" y="815490"/>
                </a:lnTo>
                <a:cubicBezTo>
                  <a:pt x="60853" y="815490"/>
                  <a:pt x="0" y="754637"/>
                  <a:pt x="0" y="679572"/>
                </a:cubicBezTo>
                <a:lnTo>
                  <a:pt x="0" y="135918"/>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69349" tIns="169349" rIns="169349" bIns="169349" numCol="1" spcCol="1270" anchor="ctr" anchorCtr="0">
            <a:noAutofit/>
          </a:bodyPr>
          <a:lstStyle/>
          <a:p>
            <a:pPr lvl="0" algn="l" defTabSz="1511300">
              <a:lnSpc>
                <a:spcPct val="90000"/>
              </a:lnSpc>
              <a:spcBef>
                <a:spcPct val="0"/>
              </a:spcBef>
              <a:spcAft>
                <a:spcPct val="35000"/>
              </a:spcAft>
            </a:pPr>
            <a:r>
              <a:rPr lang="en-US" sz="3400" kern="1200" dirty="0" smtClean="0">
                <a:solidFill>
                  <a:schemeClr val="bg1"/>
                </a:solidFill>
              </a:rPr>
              <a:t>Record your comments</a:t>
            </a:r>
            <a:endParaRPr lang="en-US" sz="3400" kern="1200" dirty="0">
              <a:solidFill>
                <a:schemeClr val="bg1"/>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6942" y="573678"/>
            <a:ext cx="2015365" cy="717469"/>
          </a:xfrm>
          <a:prstGeom prst="rect">
            <a:avLst/>
          </a:prstGeom>
        </p:spPr>
      </p:pic>
      <p:pic>
        <p:nvPicPr>
          <p:cNvPr id="11" name="Picture 10" descr="Small &lt;strong&gt;Easel&lt;/strong&gt; With A Blank Canvas Free Stock Photo - Public ..."/>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63515" y="2201436"/>
            <a:ext cx="4683645" cy="3099583"/>
          </a:xfrm>
          <a:prstGeom prst="rect">
            <a:avLst/>
          </a:prstGeom>
        </p:spPr>
      </p:pic>
      <p:pic>
        <p:nvPicPr>
          <p:cNvPr id="12" name="Picture 11"/>
          <p:cNvPicPr>
            <a:picLocks noChangeAspect="1"/>
          </p:cNvPicPr>
          <p:nvPr/>
        </p:nvPicPr>
        <p:blipFill>
          <a:blip r:embed="rId5"/>
          <a:stretch>
            <a:fillRect/>
          </a:stretch>
        </p:blipFill>
        <p:spPr>
          <a:xfrm>
            <a:off x="8733486" y="3163407"/>
            <a:ext cx="1864560" cy="1200688"/>
          </a:xfrm>
          <a:prstGeom prst="rect">
            <a:avLst/>
          </a:prstGeom>
        </p:spPr>
      </p:pic>
    </p:spTree>
    <p:extLst>
      <p:ext uri="{BB962C8B-B14F-4D97-AF65-F5344CB8AC3E}">
        <p14:creationId xmlns:p14="http://schemas.microsoft.com/office/powerpoint/2010/main" val="932071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2951396"/>
            <a:ext cx="10561419" cy="1468800"/>
          </a:xfrm>
        </p:spPr>
        <p:txBody>
          <a:bodyPr/>
          <a:lstStyle/>
          <a:p>
            <a:r>
              <a:rPr lang="en-US" sz="4200" dirty="0" smtClean="0"/>
              <a:t>The Proposed Plan</a:t>
            </a:r>
            <a:endParaRPr lang="en-US" sz="42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93151471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Recommended Alternative</a:t>
            </a:r>
            <a:endParaRPr lang="en-US" dirty="0"/>
          </a:p>
        </p:txBody>
      </p:sp>
      <p:pic>
        <p:nvPicPr>
          <p:cNvPr id="3" name="Picture 2"/>
          <p:cNvPicPr>
            <a:picLocks noChangeAspect="1"/>
          </p:cNvPicPr>
          <p:nvPr/>
        </p:nvPicPr>
        <p:blipFill>
          <a:blip r:embed="rId3"/>
          <a:stretch>
            <a:fillRect/>
          </a:stretch>
        </p:blipFill>
        <p:spPr>
          <a:xfrm>
            <a:off x="315237" y="3061252"/>
            <a:ext cx="11561528" cy="1623752"/>
          </a:xfrm>
          <a:prstGeom prst="rect">
            <a:avLst/>
          </a:prstGeom>
        </p:spPr>
      </p:pic>
      <p:sp>
        <p:nvSpPr>
          <p:cNvPr id="5" name="TextBox 4"/>
          <p:cNvSpPr txBox="1"/>
          <p:nvPr/>
        </p:nvSpPr>
        <p:spPr>
          <a:xfrm>
            <a:off x="1797050" y="3098031"/>
            <a:ext cx="1308100" cy="584775"/>
          </a:xfrm>
          <a:prstGeom prst="rect">
            <a:avLst/>
          </a:prstGeom>
          <a:noFill/>
        </p:spPr>
        <p:txBody>
          <a:bodyPr wrap="square" rtlCol="0">
            <a:spAutoFit/>
          </a:bodyPr>
          <a:lstStyle/>
          <a:p>
            <a:pPr algn="ctr"/>
            <a:r>
              <a:rPr lang="en-US" sz="1600" b="1" dirty="0" smtClean="0">
                <a:solidFill>
                  <a:schemeClr val="bg1"/>
                </a:solidFill>
              </a:rPr>
              <a:t>Southbury </a:t>
            </a:r>
          </a:p>
          <a:p>
            <a:pPr algn="ctr"/>
            <a:r>
              <a:rPr lang="en-US" sz="1600" b="1" dirty="0" smtClean="0">
                <a:solidFill>
                  <a:schemeClr val="bg1"/>
                </a:solidFill>
              </a:rPr>
              <a:t>Boulevard</a:t>
            </a:r>
            <a:endParaRPr lang="en-US" sz="1600" b="1" dirty="0">
              <a:solidFill>
                <a:schemeClr val="bg1"/>
              </a:solidFill>
            </a:endParaRPr>
          </a:p>
        </p:txBody>
      </p:sp>
      <p:sp>
        <p:nvSpPr>
          <p:cNvPr id="6" name="TextBox 5"/>
          <p:cNvSpPr txBox="1"/>
          <p:nvPr/>
        </p:nvSpPr>
        <p:spPr>
          <a:xfrm>
            <a:off x="3390900" y="3098031"/>
            <a:ext cx="1422400" cy="584775"/>
          </a:xfrm>
          <a:prstGeom prst="rect">
            <a:avLst/>
          </a:prstGeom>
          <a:noFill/>
        </p:spPr>
        <p:txBody>
          <a:bodyPr wrap="square" rtlCol="0">
            <a:spAutoFit/>
          </a:bodyPr>
          <a:lstStyle/>
          <a:p>
            <a:pPr algn="ctr"/>
            <a:r>
              <a:rPr lang="en-US" sz="1600" b="1" dirty="0" smtClean="0">
                <a:solidFill>
                  <a:schemeClr val="bg1"/>
                </a:solidFill>
              </a:rPr>
              <a:t>Douglas Rd </a:t>
            </a:r>
          </a:p>
          <a:p>
            <a:pPr algn="ctr"/>
            <a:r>
              <a:rPr lang="en-US" sz="1600" b="1" dirty="0" smtClean="0">
                <a:solidFill>
                  <a:schemeClr val="bg1"/>
                </a:solidFill>
              </a:rPr>
              <a:t>North</a:t>
            </a:r>
            <a:endParaRPr lang="en-US" sz="1600" b="1" dirty="0">
              <a:solidFill>
                <a:schemeClr val="bg1"/>
              </a:solidFill>
            </a:endParaRPr>
          </a:p>
        </p:txBody>
      </p:sp>
      <p:sp>
        <p:nvSpPr>
          <p:cNvPr id="7" name="TextBox 6"/>
          <p:cNvSpPr txBox="1"/>
          <p:nvPr/>
        </p:nvSpPr>
        <p:spPr>
          <a:xfrm>
            <a:off x="5778500" y="3221141"/>
            <a:ext cx="1422400" cy="830997"/>
          </a:xfrm>
          <a:prstGeom prst="rect">
            <a:avLst/>
          </a:prstGeom>
          <a:noFill/>
        </p:spPr>
        <p:txBody>
          <a:bodyPr wrap="square" rtlCol="0">
            <a:spAutoFit/>
          </a:bodyPr>
          <a:lstStyle/>
          <a:p>
            <a:pPr algn="ctr"/>
            <a:r>
              <a:rPr lang="en-US" sz="1600" b="1" dirty="0" smtClean="0">
                <a:solidFill>
                  <a:schemeClr val="bg1"/>
                </a:solidFill>
              </a:rPr>
              <a:t>Fifth </a:t>
            </a:r>
          </a:p>
          <a:p>
            <a:pPr algn="ctr"/>
            <a:r>
              <a:rPr lang="en-US" sz="1600" b="1" dirty="0" smtClean="0">
                <a:solidFill>
                  <a:schemeClr val="bg1"/>
                </a:solidFill>
              </a:rPr>
              <a:t>Avenue</a:t>
            </a:r>
          </a:p>
          <a:p>
            <a:pPr algn="ctr"/>
            <a:endParaRPr lang="en-US" sz="1600" b="1" dirty="0">
              <a:solidFill>
                <a:schemeClr val="bg1"/>
              </a:solidFill>
            </a:endParaRPr>
          </a:p>
        </p:txBody>
      </p:sp>
      <p:sp>
        <p:nvSpPr>
          <p:cNvPr id="8" name="TextBox 7"/>
          <p:cNvSpPr txBox="1"/>
          <p:nvPr/>
        </p:nvSpPr>
        <p:spPr>
          <a:xfrm>
            <a:off x="0" y="4335390"/>
            <a:ext cx="1308100" cy="338554"/>
          </a:xfrm>
          <a:prstGeom prst="rect">
            <a:avLst/>
          </a:prstGeom>
          <a:noFill/>
        </p:spPr>
        <p:txBody>
          <a:bodyPr wrap="square" rtlCol="0">
            <a:spAutoFit/>
          </a:bodyPr>
          <a:lstStyle/>
          <a:p>
            <a:pPr algn="ctr"/>
            <a:r>
              <a:rPr lang="en-US" sz="1600" b="1" dirty="0" smtClean="0">
                <a:solidFill>
                  <a:schemeClr val="bg1"/>
                </a:solidFill>
              </a:rPr>
              <a:t>IL34</a:t>
            </a:r>
            <a:endParaRPr lang="en-US" sz="1600" b="1" dirty="0">
              <a:solidFill>
                <a:schemeClr val="bg1"/>
              </a:solidFill>
            </a:endParaRPr>
          </a:p>
        </p:txBody>
      </p:sp>
      <p:sp>
        <p:nvSpPr>
          <p:cNvPr id="9" name="TextBox 8"/>
          <p:cNvSpPr txBox="1"/>
          <p:nvPr/>
        </p:nvSpPr>
        <p:spPr>
          <a:xfrm>
            <a:off x="6375400" y="4170440"/>
            <a:ext cx="1422400" cy="830997"/>
          </a:xfrm>
          <a:prstGeom prst="rect">
            <a:avLst/>
          </a:prstGeom>
          <a:noFill/>
        </p:spPr>
        <p:txBody>
          <a:bodyPr wrap="square" rtlCol="0">
            <a:spAutoFit/>
          </a:bodyPr>
          <a:lstStyle/>
          <a:p>
            <a:pPr algn="ctr"/>
            <a:r>
              <a:rPr lang="en-US" sz="1600" b="1" dirty="0" smtClean="0">
                <a:solidFill>
                  <a:schemeClr val="bg1"/>
                </a:solidFill>
              </a:rPr>
              <a:t>Roth</a:t>
            </a:r>
          </a:p>
          <a:p>
            <a:pPr algn="ctr"/>
            <a:r>
              <a:rPr lang="en-US" sz="1600" b="1" dirty="0" smtClean="0">
                <a:solidFill>
                  <a:schemeClr val="bg1"/>
                </a:solidFill>
              </a:rPr>
              <a:t>Road</a:t>
            </a:r>
          </a:p>
          <a:p>
            <a:pPr algn="ctr"/>
            <a:endParaRPr lang="en-US" sz="1600" b="1" dirty="0">
              <a:solidFill>
                <a:schemeClr val="bg1"/>
              </a:solidFill>
            </a:endParaRPr>
          </a:p>
        </p:txBody>
      </p:sp>
      <p:sp>
        <p:nvSpPr>
          <p:cNvPr id="10" name="TextBox 9"/>
          <p:cNvSpPr txBox="1"/>
          <p:nvPr/>
        </p:nvSpPr>
        <p:spPr>
          <a:xfrm>
            <a:off x="7493000" y="4170439"/>
            <a:ext cx="1422400" cy="830997"/>
          </a:xfrm>
          <a:prstGeom prst="rect">
            <a:avLst/>
          </a:prstGeom>
          <a:noFill/>
        </p:spPr>
        <p:txBody>
          <a:bodyPr wrap="square" rtlCol="0">
            <a:spAutoFit/>
          </a:bodyPr>
          <a:lstStyle/>
          <a:p>
            <a:pPr algn="ctr"/>
            <a:r>
              <a:rPr lang="en-US" sz="1600" b="1" dirty="0" smtClean="0">
                <a:solidFill>
                  <a:schemeClr val="bg1"/>
                </a:solidFill>
              </a:rPr>
              <a:t>Oswego </a:t>
            </a:r>
          </a:p>
          <a:p>
            <a:pPr algn="ctr"/>
            <a:r>
              <a:rPr lang="en-US" sz="1600" b="1" dirty="0" smtClean="0">
                <a:solidFill>
                  <a:schemeClr val="bg1"/>
                </a:solidFill>
              </a:rPr>
              <a:t>EHS</a:t>
            </a:r>
          </a:p>
          <a:p>
            <a:pPr algn="ctr"/>
            <a:endParaRPr lang="en-US" sz="1600" b="1" dirty="0">
              <a:solidFill>
                <a:schemeClr val="bg1"/>
              </a:solidFill>
            </a:endParaRPr>
          </a:p>
        </p:txBody>
      </p:sp>
      <p:sp>
        <p:nvSpPr>
          <p:cNvPr id="11" name="TextBox 10"/>
          <p:cNvSpPr txBox="1"/>
          <p:nvPr/>
        </p:nvSpPr>
        <p:spPr>
          <a:xfrm>
            <a:off x="8004395" y="3339441"/>
            <a:ext cx="1422400" cy="830997"/>
          </a:xfrm>
          <a:prstGeom prst="rect">
            <a:avLst/>
          </a:prstGeom>
          <a:noFill/>
        </p:spPr>
        <p:txBody>
          <a:bodyPr wrap="square" rtlCol="0">
            <a:spAutoFit/>
          </a:bodyPr>
          <a:lstStyle/>
          <a:p>
            <a:pPr algn="ctr"/>
            <a:r>
              <a:rPr lang="en-US" sz="1600" b="1" dirty="0" smtClean="0">
                <a:solidFill>
                  <a:schemeClr val="bg1"/>
                </a:solidFill>
              </a:rPr>
              <a:t>Harvey</a:t>
            </a:r>
          </a:p>
          <a:p>
            <a:pPr algn="ctr"/>
            <a:r>
              <a:rPr lang="en-US" sz="1600" b="1" dirty="0" smtClean="0">
                <a:solidFill>
                  <a:schemeClr val="bg1"/>
                </a:solidFill>
              </a:rPr>
              <a:t>Road</a:t>
            </a:r>
          </a:p>
          <a:p>
            <a:pPr algn="ctr"/>
            <a:endParaRPr lang="en-US" sz="1600" b="1" dirty="0">
              <a:solidFill>
                <a:schemeClr val="bg1"/>
              </a:solidFill>
            </a:endParaRPr>
          </a:p>
        </p:txBody>
      </p:sp>
      <p:sp>
        <p:nvSpPr>
          <p:cNvPr id="12" name="TextBox 11"/>
          <p:cNvSpPr txBox="1"/>
          <p:nvPr/>
        </p:nvSpPr>
        <p:spPr>
          <a:xfrm>
            <a:off x="9729772" y="4335390"/>
            <a:ext cx="1422400" cy="584775"/>
          </a:xfrm>
          <a:prstGeom prst="rect">
            <a:avLst/>
          </a:prstGeom>
          <a:noFill/>
        </p:spPr>
        <p:txBody>
          <a:bodyPr wrap="square" rtlCol="0">
            <a:spAutoFit/>
          </a:bodyPr>
          <a:lstStyle/>
          <a:p>
            <a:pPr algn="ctr"/>
            <a:r>
              <a:rPr lang="en-US" sz="1600" b="1" dirty="0" smtClean="0">
                <a:solidFill>
                  <a:schemeClr val="bg1"/>
                </a:solidFill>
              </a:rPr>
              <a:t>US30</a:t>
            </a:r>
            <a:endParaRPr lang="en-US" sz="1600" b="1" dirty="0" smtClean="0">
              <a:solidFill>
                <a:schemeClr val="bg1"/>
              </a:solidFill>
            </a:endParaRPr>
          </a:p>
          <a:p>
            <a:pPr algn="ctr"/>
            <a:endParaRPr lang="en-US" sz="1600" b="1" dirty="0">
              <a:solidFill>
                <a:schemeClr val="bg1"/>
              </a:solidFill>
            </a:endParaRPr>
          </a:p>
        </p:txBody>
      </p:sp>
      <p:sp>
        <p:nvSpPr>
          <p:cNvPr id="13" name="TextBox 12"/>
          <p:cNvSpPr txBox="1"/>
          <p:nvPr/>
        </p:nvSpPr>
        <p:spPr>
          <a:xfrm>
            <a:off x="10670801" y="4170439"/>
            <a:ext cx="1422400" cy="830997"/>
          </a:xfrm>
          <a:prstGeom prst="rect">
            <a:avLst/>
          </a:prstGeom>
          <a:noFill/>
        </p:spPr>
        <p:txBody>
          <a:bodyPr wrap="square" rtlCol="0">
            <a:spAutoFit/>
          </a:bodyPr>
          <a:lstStyle/>
          <a:p>
            <a:pPr algn="ctr"/>
            <a:r>
              <a:rPr lang="en-US" sz="1600" b="1" dirty="0" smtClean="0">
                <a:solidFill>
                  <a:schemeClr val="bg1"/>
                </a:solidFill>
              </a:rPr>
              <a:t>Eola/</a:t>
            </a:r>
          </a:p>
          <a:p>
            <a:pPr algn="ctr"/>
            <a:r>
              <a:rPr lang="en-US" sz="1600" b="1" dirty="0" smtClean="0">
                <a:solidFill>
                  <a:schemeClr val="bg1"/>
                </a:solidFill>
              </a:rPr>
              <a:t>Heggs</a:t>
            </a:r>
          </a:p>
          <a:p>
            <a:pPr algn="ctr"/>
            <a:endParaRPr lang="en-US" sz="1600" b="1" dirty="0">
              <a:solidFill>
                <a:schemeClr val="bg1"/>
              </a:solidFill>
            </a:endParaRPr>
          </a:p>
        </p:txBody>
      </p:sp>
      <p:sp>
        <p:nvSpPr>
          <p:cNvPr id="4" name="Left-Right Arrow 3"/>
          <p:cNvSpPr/>
          <p:nvPr/>
        </p:nvSpPr>
        <p:spPr>
          <a:xfrm>
            <a:off x="810002" y="5001436"/>
            <a:ext cx="1741812" cy="272313"/>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Left-Right Arrow 13"/>
          <p:cNvSpPr/>
          <p:nvPr/>
        </p:nvSpPr>
        <p:spPr>
          <a:xfrm>
            <a:off x="2551814" y="5001436"/>
            <a:ext cx="9144000" cy="272313"/>
          </a:xfrm>
          <a:prstGeom prst="leftRigh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TextBox 14"/>
          <p:cNvSpPr txBox="1"/>
          <p:nvPr/>
        </p:nvSpPr>
        <p:spPr>
          <a:xfrm>
            <a:off x="315237" y="5313819"/>
            <a:ext cx="2676524" cy="800219"/>
          </a:xfrm>
          <a:prstGeom prst="rect">
            <a:avLst/>
          </a:prstGeom>
          <a:noFill/>
        </p:spPr>
        <p:txBody>
          <a:bodyPr wrap="square" rtlCol="0">
            <a:spAutoFit/>
          </a:bodyPr>
          <a:lstStyle/>
          <a:p>
            <a:pPr algn="ctr"/>
            <a:r>
              <a:rPr lang="en-US" dirty="0" smtClean="0"/>
              <a:t>3 lanes</a:t>
            </a:r>
          </a:p>
          <a:p>
            <a:pPr algn="ctr"/>
            <a:r>
              <a:rPr lang="en-US" sz="1400" dirty="0" smtClean="0"/>
              <a:t>(one lane in each direction plus turning lane)</a:t>
            </a:r>
            <a:endParaRPr lang="en-US" sz="1400" dirty="0"/>
          </a:p>
        </p:txBody>
      </p:sp>
      <p:sp>
        <p:nvSpPr>
          <p:cNvPr id="16" name="TextBox 15"/>
          <p:cNvSpPr txBox="1"/>
          <p:nvPr/>
        </p:nvSpPr>
        <p:spPr>
          <a:xfrm>
            <a:off x="5327871" y="5313819"/>
            <a:ext cx="2676524" cy="800219"/>
          </a:xfrm>
          <a:prstGeom prst="rect">
            <a:avLst/>
          </a:prstGeom>
          <a:noFill/>
        </p:spPr>
        <p:txBody>
          <a:bodyPr wrap="square" rtlCol="0">
            <a:spAutoFit/>
          </a:bodyPr>
          <a:lstStyle/>
          <a:p>
            <a:pPr algn="ctr"/>
            <a:r>
              <a:rPr lang="en-US" dirty="0" smtClean="0">
                <a:solidFill>
                  <a:schemeClr val="accent5">
                    <a:lumMod val="50000"/>
                  </a:schemeClr>
                </a:solidFill>
              </a:rPr>
              <a:t>5 lanes</a:t>
            </a:r>
          </a:p>
          <a:p>
            <a:pPr algn="ctr"/>
            <a:r>
              <a:rPr lang="en-US" sz="1400" dirty="0" smtClean="0">
                <a:solidFill>
                  <a:schemeClr val="accent5">
                    <a:lumMod val="50000"/>
                  </a:schemeClr>
                </a:solidFill>
              </a:rPr>
              <a:t>(two lanes in each direction plus turning lane)</a:t>
            </a:r>
            <a:endParaRPr lang="en-US" sz="1400" dirty="0">
              <a:solidFill>
                <a:schemeClr val="accent5">
                  <a:lumMod val="50000"/>
                </a:schemeClr>
              </a:solidFill>
            </a:endParaRPr>
          </a:p>
        </p:txBody>
      </p:sp>
    </p:spTree>
    <p:extLst>
      <p:ext uri="{BB962C8B-B14F-4D97-AF65-F5344CB8AC3E}">
        <p14:creationId xmlns:p14="http://schemas.microsoft.com/office/powerpoint/2010/main" val="224393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4" grpId="0" animBg="1"/>
      <p:bldP spid="14" grpId="0" animBg="1"/>
      <p:bldP spid="15" grpId="0"/>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0364" y="447188"/>
            <a:ext cx="10871638" cy="970450"/>
          </a:xfrm>
        </p:spPr>
        <p:txBody>
          <a:bodyPr/>
          <a:lstStyle/>
          <a:p>
            <a:r>
              <a:rPr lang="en-US" dirty="0" smtClean="0"/>
              <a:t>The Roadway Section</a:t>
            </a:r>
            <a:endParaRPr lang="en-US" b="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6942" y="573678"/>
            <a:ext cx="2015365" cy="71746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31536" y="2865096"/>
            <a:ext cx="5112411" cy="2684016"/>
          </a:xfrm>
          <a:prstGeom prst="rect">
            <a:avLst/>
          </a:prstGeom>
          <a:effectLst>
            <a:softEdge rad="127000"/>
          </a:effectLst>
        </p:spPr>
      </p:pic>
      <p:sp>
        <p:nvSpPr>
          <p:cNvPr id="13" name="TextBox 12"/>
          <p:cNvSpPr txBox="1"/>
          <p:nvPr/>
        </p:nvSpPr>
        <p:spPr>
          <a:xfrm>
            <a:off x="6501668" y="2495764"/>
            <a:ext cx="3748438" cy="369332"/>
          </a:xfrm>
          <a:prstGeom prst="rect">
            <a:avLst/>
          </a:prstGeom>
          <a:noFill/>
        </p:spPr>
        <p:txBody>
          <a:bodyPr wrap="square" rtlCol="0">
            <a:spAutoFit/>
          </a:bodyPr>
          <a:lstStyle/>
          <a:p>
            <a:r>
              <a:rPr lang="en-US" b="1" dirty="0" smtClean="0">
                <a:solidFill>
                  <a:srgbClr val="13506E"/>
                </a:solidFill>
              </a:rPr>
              <a:t>Ultimate roadway section</a:t>
            </a:r>
            <a:endParaRPr lang="en-US" b="1" dirty="0">
              <a:solidFill>
                <a:srgbClr val="13506E"/>
              </a:solidFill>
            </a:endParaRPr>
          </a:p>
        </p:txBody>
      </p:sp>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364" y="2865096"/>
            <a:ext cx="5159006" cy="2708478"/>
          </a:xfrm>
          <a:prstGeom prst="rect">
            <a:avLst/>
          </a:prstGeom>
          <a:effectLst>
            <a:softEdge rad="127000"/>
          </a:effectLst>
        </p:spPr>
      </p:pic>
      <p:sp>
        <p:nvSpPr>
          <p:cNvPr id="17" name="TextBox 16"/>
          <p:cNvSpPr txBox="1"/>
          <p:nvPr/>
        </p:nvSpPr>
        <p:spPr>
          <a:xfrm>
            <a:off x="510364" y="2495764"/>
            <a:ext cx="5479676" cy="369332"/>
          </a:xfrm>
          <a:prstGeom prst="rect">
            <a:avLst/>
          </a:prstGeom>
          <a:noFill/>
        </p:spPr>
        <p:txBody>
          <a:bodyPr wrap="square" rtlCol="0">
            <a:spAutoFit/>
          </a:bodyPr>
          <a:lstStyle/>
          <a:p>
            <a:r>
              <a:rPr lang="en-US" b="1" dirty="0" smtClean="0">
                <a:solidFill>
                  <a:srgbClr val="13506E"/>
                </a:solidFill>
              </a:rPr>
              <a:t>Initial roadway section in undeveloped areas</a:t>
            </a:r>
            <a:endParaRPr lang="en-US" b="1" dirty="0">
              <a:solidFill>
                <a:srgbClr val="13506E"/>
              </a:solidFill>
            </a:endParaRPr>
          </a:p>
        </p:txBody>
      </p:sp>
      <p:sp>
        <p:nvSpPr>
          <p:cNvPr id="3" name="TextBox 2"/>
          <p:cNvSpPr txBox="1"/>
          <p:nvPr/>
        </p:nvSpPr>
        <p:spPr>
          <a:xfrm>
            <a:off x="4406227" y="5456779"/>
            <a:ext cx="2526286" cy="923330"/>
          </a:xfrm>
          <a:prstGeom prst="rect">
            <a:avLst/>
          </a:prstGeom>
          <a:noFill/>
        </p:spPr>
        <p:txBody>
          <a:bodyPr wrap="square" rtlCol="0">
            <a:spAutoFit/>
          </a:bodyPr>
          <a:lstStyle/>
          <a:p>
            <a:r>
              <a:rPr lang="en-US" dirty="0" smtClean="0"/>
              <a:t>Graphics being revised to remove bike shoulder</a:t>
            </a:r>
            <a:endParaRPr lang="en-US" dirty="0"/>
          </a:p>
        </p:txBody>
      </p:sp>
    </p:spTree>
    <p:extLst>
      <p:ext uri="{BB962C8B-B14F-4D97-AF65-F5344CB8AC3E}">
        <p14:creationId xmlns:p14="http://schemas.microsoft.com/office/powerpoint/2010/main" val="390480937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Drainage</a:t>
            </a:r>
            <a:endParaRPr lang="en-US" dirty="0"/>
          </a:p>
        </p:txBody>
      </p:sp>
      <p:sp>
        <p:nvSpPr>
          <p:cNvPr id="3" name="Text Placeholder 2"/>
          <p:cNvSpPr>
            <a:spLocks noGrp="1"/>
          </p:cNvSpPr>
          <p:nvPr>
            <p:ph type="body"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Text Placeholder 4"/>
          <p:cNvSpPr>
            <a:spLocks noGrp="1"/>
          </p:cNvSpPr>
          <p:nvPr>
            <p:ph type="body" sz="quarter" idx="3"/>
          </p:nvPr>
        </p:nvSpPr>
        <p:spPr/>
        <p:txBody>
          <a:bodyPr/>
          <a:lstStyle/>
          <a:p>
            <a:endParaRPr lang="en-US"/>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t="22937"/>
          <a:stretch/>
        </p:blipFill>
        <p:spPr>
          <a:xfrm>
            <a:off x="296233" y="1895111"/>
            <a:ext cx="9170331" cy="4271773"/>
          </a:xfrm>
          <a:prstGeom prst="rect">
            <a:avLst/>
          </a:prstGeom>
        </p:spPr>
      </p:pic>
      <p:grpSp>
        <p:nvGrpSpPr>
          <p:cNvPr id="19" name="Group 18"/>
          <p:cNvGrpSpPr/>
          <p:nvPr/>
        </p:nvGrpSpPr>
        <p:grpSpPr>
          <a:xfrm>
            <a:off x="9192456" y="2291560"/>
            <a:ext cx="2595245" cy="1241795"/>
            <a:chOff x="8764086" y="3803515"/>
            <a:chExt cx="3418186" cy="1759519"/>
          </a:xfrm>
        </p:grpSpPr>
        <p:pic>
          <p:nvPicPr>
            <p:cNvPr id="10" name="Picture 9">
              <a:extLst>
                <a:ext uri="{FF2B5EF4-FFF2-40B4-BE49-F238E27FC236}">
                  <a16:creationId xmlns:a16="http://schemas.microsoft.com/office/drawing/2014/main" id="{7B8BCDE2-9297-4805-9C3F-5B557131B54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290" t="50241" r="159" b="5864"/>
            <a:stretch/>
          </p:blipFill>
          <p:spPr>
            <a:xfrm>
              <a:off x="8764185" y="3803515"/>
              <a:ext cx="3418087" cy="1747644"/>
            </a:xfrm>
            <a:prstGeom prst="rect">
              <a:avLst/>
            </a:prstGeom>
            <a:ln>
              <a:noFill/>
            </a:ln>
            <a:effectLst>
              <a:outerShdw blurRad="292100" dist="139700" dir="2700000" algn="tl" rotWithShape="0">
                <a:srgbClr val="333333">
                  <a:alpha val="65000"/>
                </a:srgbClr>
              </a:outerShdw>
            </a:effectLst>
          </p:spPr>
        </p:pic>
        <p:sp>
          <p:nvSpPr>
            <p:cNvPr id="14" name="Rectangle 13"/>
            <p:cNvSpPr/>
            <p:nvPr/>
          </p:nvSpPr>
          <p:spPr>
            <a:xfrm>
              <a:off x="8764185" y="3803515"/>
              <a:ext cx="1119117" cy="8235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764086" y="5233748"/>
              <a:ext cx="1119117" cy="32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37995" y="5242495"/>
              <a:ext cx="973783" cy="32053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rot="19339047">
              <a:off x="11396174" y="4313146"/>
              <a:ext cx="661330" cy="3669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p:cNvSpPr txBox="1"/>
          <p:nvPr/>
        </p:nvSpPr>
        <p:spPr>
          <a:xfrm>
            <a:off x="1147864" y="3846331"/>
            <a:ext cx="1079770"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DA1</a:t>
            </a:r>
            <a:endParaRPr lang="en-US" dirty="0">
              <a:solidFill>
                <a:srgbClr val="000000"/>
              </a:solidFill>
              <a:latin typeface="Arial Black" panose="020B0A04020102020204" pitchFamily="34" charset="0"/>
            </a:endParaRPr>
          </a:p>
        </p:txBody>
      </p:sp>
      <p:sp>
        <p:nvSpPr>
          <p:cNvPr id="21" name="TextBox 20"/>
          <p:cNvSpPr txBox="1"/>
          <p:nvPr/>
        </p:nvSpPr>
        <p:spPr>
          <a:xfrm>
            <a:off x="3409657" y="3114854"/>
            <a:ext cx="1079770"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DA2</a:t>
            </a:r>
            <a:endParaRPr lang="en-US" dirty="0">
              <a:solidFill>
                <a:srgbClr val="000000"/>
              </a:solidFill>
              <a:latin typeface="Arial Black" panose="020B0A04020102020204" pitchFamily="34" charset="0"/>
            </a:endParaRPr>
          </a:p>
        </p:txBody>
      </p:sp>
      <p:sp>
        <p:nvSpPr>
          <p:cNvPr id="22" name="TextBox 21"/>
          <p:cNvSpPr txBox="1"/>
          <p:nvPr/>
        </p:nvSpPr>
        <p:spPr>
          <a:xfrm>
            <a:off x="5417756" y="2632344"/>
            <a:ext cx="1079770"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DA3</a:t>
            </a:r>
            <a:endParaRPr lang="en-US" dirty="0">
              <a:solidFill>
                <a:srgbClr val="000000"/>
              </a:solidFill>
              <a:latin typeface="Arial Black" panose="020B0A04020102020204" pitchFamily="34" charset="0"/>
            </a:endParaRPr>
          </a:p>
        </p:txBody>
      </p:sp>
      <p:sp>
        <p:nvSpPr>
          <p:cNvPr id="23" name="TextBox 22"/>
          <p:cNvSpPr txBox="1"/>
          <p:nvPr/>
        </p:nvSpPr>
        <p:spPr>
          <a:xfrm>
            <a:off x="6949221" y="2350054"/>
            <a:ext cx="1079770"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DA4</a:t>
            </a:r>
            <a:endParaRPr lang="en-US" dirty="0">
              <a:solidFill>
                <a:srgbClr val="000000"/>
              </a:solidFill>
              <a:latin typeface="Arial Black" panose="020B0A04020102020204" pitchFamily="34" charset="0"/>
            </a:endParaRPr>
          </a:p>
        </p:txBody>
      </p:sp>
      <p:sp>
        <p:nvSpPr>
          <p:cNvPr id="24" name="TextBox 23"/>
          <p:cNvSpPr txBox="1"/>
          <p:nvPr/>
        </p:nvSpPr>
        <p:spPr>
          <a:xfrm>
            <a:off x="7606761" y="3272074"/>
            <a:ext cx="1079770"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DA5</a:t>
            </a:r>
            <a:endParaRPr lang="en-US" dirty="0">
              <a:solidFill>
                <a:srgbClr val="000000"/>
              </a:solidFill>
              <a:latin typeface="Arial Black" panose="020B0A04020102020204" pitchFamily="34" charset="0"/>
            </a:endParaRPr>
          </a:p>
        </p:txBody>
      </p:sp>
      <p:sp>
        <p:nvSpPr>
          <p:cNvPr id="26" name="Rounded Rectangle 25"/>
          <p:cNvSpPr/>
          <p:nvPr/>
        </p:nvSpPr>
        <p:spPr>
          <a:xfrm>
            <a:off x="7606761" y="2253585"/>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ounded Rectangle 26"/>
          <p:cNvSpPr/>
          <p:nvPr/>
        </p:nvSpPr>
        <p:spPr>
          <a:xfrm>
            <a:off x="6246939" y="2249545"/>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p:cNvSpPr/>
          <p:nvPr/>
        </p:nvSpPr>
        <p:spPr>
          <a:xfrm>
            <a:off x="2492173" y="1936498"/>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4637718" y="2154480"/>
            <a:ext cx="319939" cy="238377"/>
          </a:xfrm>
          <a:prstGeom prst="ellipse">
            <a:avLst/>
          </a:prstGeom>
          <a:solidFill>
            <a:srgbClr val="FF9999"/>
          </a:solidFill>
          <a:ln>
            <a:solidFill>
              <a:srgbClr val="82A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4429906" y="2653348"/>
            <a:ext cx="319939" cy="238377"/>
          </a:xfrm>
          <a:prstGeom prst="ellipse">
            <a:avLst/>
          </a:prstGeom>
          <a:solidFill>
            <a:srgbClr val="FF9999"/>
          </a:solidFill>
          <a:ln>
            <a:solidFill>
              <a:srgbClr val="82A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ounded Rectangle 24"/>
          <p:cNvSpPr/>
          <p:nvPr/>
        </p:nvSpPr>
        <p:spPr>
          <a:xfrm>
            <a:off x="4489427" y="2191727"/>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667616" y="2174870"/>
            <a:ext cx="319939" cy="238377"/>
          </a:xfrm>
          <a:prstGeom prst="ellipse">
            <a:avLst/>
          </a:prstGeom>
          <a:solidFill>
            <a:srgbClr val="FF9999"/>
          </a:solidFill>
          <a:ln>
            <a:solidFill>
              <a:srgbClr val="82A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ounded Rectangle 27"/>
          <p:cNvSpPr/>
          <p:nvPr/>
        </p:nvSpPr>
        <p:spPr>
          <a:xfrm>
            <a:off x="2492173" y="2191727"/>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8012965" y="2295053"/>
            <a:ext cx="319939" cy="238377"/>
          </a:xfrm>
          <a:prstGeom prst="ellipse">
            <a:avLst/>
          </a:prstGeom>
          <a:solidFill>
            <a:srgbClr val="FF9999"/>
          </a:solidFill>
          <a:ln>
            <a:solidFill>
              <a:srgbClr val="82A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589875" y="5089237"/>
            <a:ext cx="2102907" cy="369332"/>
          </a:xfrm>
          <a:prstGeom prst="rect">
            <a:avLst/>
          </a:prstGeom>
          <a:noFill/>
        </p:spPr>
        <p:txBody>
          <a:bodyPr wrap="square" rtlCol="0">
            <a:spAutoFit/>
          </a:bodyPr>
          <a:lstStyle/>
          <a:p>
            <a:r>
              <a:rPr lang="en-US" dirty="0" smtClean="0">
                <a:solidFill>
                  <a:srgbClr val="000000"/>
                </a:solidFill>
                <a:latin typeface="Arial Black" panose="020B0A04020102020204" pitchFamily="34" charset="0"/>
              </a:rPr>
              <a:t>3,700 acres</a:t>
            </a:r>
            <a:endParaRPr lang="en-US" dirty="0">
              <a:solidFill>
                <a:srgbClr val="000000"/>
              </a:solidFill>
              <a:latin typeface="Arial Black" panose="020B0A04020102020204" pitchFamily="34" charset="0"/>
            </a:endParaRPr>
          </a:p>
        </p:txBody>
      </p:sp>
      <p:sp>
        <p:nvSpPr>
          <p:cNvPr id="34" name="Oval 33"/>
          <p:cNvSpPr/>
          <p:nvPr/>
        </p:nvSpPr>
        <p:spPr>
          <a:xfrm>
            <a:off x="9882171" y="4510074"/>
            <a:ext cx="319939" cy="238377"/>
          </a:xfrm>
          <a:prstGeom prst="ellipse">
            <a:avLst/>
          </a:prstGeom>
          <a:solidFill>
            <a:srgbClr val="FF9999"/>
          </a:solidFill>
          <a:ln>
            <a:solidFill>
              <a:srgbClr val="82A4B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p:cNvSpPr/>
          <p:nvPr/>
        </p:nvSpPr>
        <p:spPr>
          <a:xfrm>
            <a:off x="9907411" y="5270609"/>
            <a:ext cx="296582" cy="175179"/>
          </a:xfrm>
          <a:prstGeom prst="roundRect">
            <a:avLst/>
          </a:prstGeom>
          <a:solidFill>
            <a:srgbClr val="00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10398868" y="4306098"/>
            <a:ext cx="1118681" cy="646331"/>
          </a:xfrm>
          <a:prstGeom prst="rect">
            <a:avLst/>
          </a:prstGeom>
          <a:noFill/>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Historical flooding or overtopping</a:t>
            </a:r>
            <a:endParaRPr lang="en-US" sz="1200" dirty="0">
              <a:solidFill>
                <a:srgbClr val="000000"/>
              </a:solidFill>
              <a:latin typeface="Arial" panose="020B0604020202020204" pitchFamily="34" charset="0"/>
              <a:cs typeface="Arial" panose="020B0604020202020204" pitchFamily="34" charset="0"/>
            </a:endParaRPr>
          </a:p>
        </p:txBody>
      </p:sp>
      <p:sp>
        <p:nvSpPr>
          <p:cNvPr id="17" name="TextBox 16"/>
          <p:cNvSpPr txBox="1"/>
          <p:nvPr/>
        </p:nvSpPr>
        <p:spPr>
          <a:xfrm>
            <a:off x="9466564" y="3573523"/>
            <a:ext cx="2434087" cy="369332"/>
          </a:xfrm>
          <a:prstGeom prst="rect">
            <a:avLst/>
          </a:prstGeom>
          <a:noFill/>
        </p:spPr>
        <p:txBody>
          <a:bodyPr wrap="square" rtlCol="0">
            <a:spAutoFit/>
          </a:bodyPr>
          <a:lstStyle/>
          <a:p>
            <a:r>
              <a:rPr lang="en-US" dirty="0" smtClean="0"/>
              <a:t>Median bio-swale</a:t>
            </a:r>
            <a:endParaRPr lang="en-US" dirty="0"/>
          </a:p>
        </p:txBody>
      </p:sp>
      <p:sp>
        <p:nvSpPr>
          <p:cNvPr id="36" name="TextBox 35"/>
          <p:cNvSpPr txBox="1"/>
          <p:nvPr/>
        </p:nvSpPr>
        <p:spPr>
          <a:xfrm>
            <a:off x="10425543" y="5122622"/>
            <a:ext cx="1118681" cy="646331"/>
          </a:xfrm>
          <a:prstGeom prst="rect">
            <a:avLst/>
          </a:prstGeom>
          <a:noFill/>
        </p:spPr>
        <p:txBody>
          <a:bodyPr wrap="square" rtlCol="0">
            <a:spAutoFit/>
          </a:bodyPr>
          <a:lstStyle/>
          <a:p>
            <a:r>
              <a:rPr lang="en-US" sz="1200" dirty="0" smtClean="0">
                <a:solidFill>
                  <a:srgbClr val="000000"/>
                </a:solidFill>
                <a:latin typeface="Arial" panose="020B0604020202020204" pitchFamily="34" charset="0"/>
                <a:cs typeface="Arial" panose="020B0604020202020204" pitchFamily="34" charset="0"/>
              </a:rPr>
              <a:t>Proposed detention location</a:t>
            </a:r>
            <a:endParaRPr lang="en-US" sz="1200" dirty="0">
              <a:solidFill>
                <a:srgbClr val="000000"/>
              </a:solidFill>
              <a:latin typeface="Arial" panose="020B0604020202020204" pitchFamily="34" charset="0"/>
              <a:cs typeface="Arial" panose="020B0604020202020204" pitchFamily="34" charset="0"/>
            </a:endParaRPr>
          </a:p>
        </p:txBody>
      </p:sp>
      <p:sp>
        <p:nvSpPr>
          <p:cNvPr id="37" name="TextBox 36"/>
          <p:cNvSpPr txBox="1"/>
          <p:nvPr/>
        </p:nvSpPr>
        <p:spPr>
          <a:xfrm>
            <a:off x="4749845" y="1860246"/>
            <a:ext cx="3014681" cy="369332"/>
          </a:xfrm>
          <a:prstGeom prst="rect">
            <a:avLst/>
          </a:prstGeom>
          <a:noFill/>
        </p:spPr>
        <p:txBody>
          <a:bodyPr wrap="square" rtlCol="0">
            <a:spAutoFit/>
          </a:bodyPr>
          <a:lstStyle/>
          <a:p>
            <a:r>
              <a:rPr lang="en-US" b="1" dirty="0" smtClean="0">
                <a:solidFill>
                  <a:schemeClr val="bg1"/>
                </a:solidFill>
              </a:rPr>
              <a:t>WOLFS CROSSING ROAD</a:t>
            </a:r>
            <a:endParaRPr lang="en-US" b="1" dirty="0">
              <a:solidFill>
                <a:schemeClr val="bg1"/>
              </a:solidFill>
            </a:endParaRPr>
          </a:p>
        </p:txBody>
      </p:sp>
    </p:spTree>
    <p:extLst>
      <p:ext uri="{BB962C8B-B14F-4D97-AF65-F5344CB8AC3E}">
        <p14:creationId xmlns:p14="http://schemas.microsoft.com/office/powerpoint/2010/main" val="28346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6" grpId="0" animBg="1"/>
      <p:bldP spid="27" grpId="0" animBg="1"/>
      <p:bldP spid="29" grpId="0" animBg="1"/>
      <p:bldP spid="30" grpId="0" animBg="1"/>
      <p:bldP spid="31" grpId="0" animBg="1"/>
      <p:bldP spid="25" grpId="0" animBg="1"/>
      <p:bldP spid="32" grpId="0" animBg="1"/>
      <p:bldP spid="28" grpId="0" animBg="1"/>
      <p:bldP spid="33" grpId="0" animBg="1"/>
      <p:bldP spid="7" grpId="0"/>
      <p:bldP spid="34" grpId="0" animBg="1"/>
      <p:bldP spid="35" grpId="0" animBg="1"/>
      <p:bldP spid="13" grpId="0"/>
      <p:bldP spid="17" grpId="0"/>
      <p:bldP spid="3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2951396"/>
            <a:ext cx="10561419" cy="1468800"/>
          </a:xfrm>
        </p:spPr>
        <p:txBody>
          <a:bodyPr/>
          <a:lstStyle/>
          <a:p>
            <a:r>
              <a:rPr lang="en-US" sz="4200" dirty="0" smtClean="0"/>
              <a:t>When will we build it?</a:t>
            </a:r>
            <a:endParaRPr lang="en-US" sz="42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97460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Wolfs Crossing Project</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02" y="2499802"/>
            <a:ext cx="10287000" cy="2800870"/>
          </a:xfrm>
          <a:prstGeom prst="rect">
            <a:avLst/>
          </a:prstGeom>
        </p:spPr>
      </p:pic>
      <p:sp>
        <p:nvSpPr>
          <p:cNvPr id="21" name="Title 2"/>
          <p:cNvSpPr txBox="1">
            <a:spLocks/>
          </p:cNvSpPr>
          <p:nvPr/>
        </p:nvSpPr>
        <p:spPr>
          <a:xfrm rot="21201651">
            <a:off x="5183281" y="4055766"/>
            <a:ext cx="2060744" cy="209693"/>
          </a:xfrm>
          <a:prstGeom prst="rect">
            <a:avLst/>
          </a:prstGeom>
          <a:noFill/>
        </p:spPr>
        <p:txBody>
          <a:bodyPr vert="horz" lIns="106876" tIns="53438" rIns="106876" bIns="53438" rtlCol="0" anchor="ctr">
            <a:noAutofit/>
          </a:bodyPr>
          <a:lstStyle/>
          <a:p>
            <a:pPr>
              <a:spcBef>
                <a:spcPct val="0"/>
              </a:spcBef>
              <a:defRPr/>
            </a:pPr>
            <a:r>
              <a:rPr lang="en-US" sz="1100"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WOLFS CROSSING RD</a:t>
            </a:r>
          </a:p>
        </p:txBody>
      </p:sp>
      <p:sp>
        <p:nvSpPr>
          <p:cNvPr id="22" name="Title 2"/>
          <p:cNvSpPr txBox="1">
            <a:spLocks/>
          </p:cNvSpPr>
          <p:nvPr/>
        </p:nvSpPr>
        <p:spPr>
          <a:xfrm rot="18017773">
            <a:off x="1166277" y="4236284"/>
            <a:ext cx="863165"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34</a:t>
            </a:r>
          </a:p>
        </p:txBody>
      </p:sp>
      <p:sp>
        <p:nvSpPr>
          <p:cNvPr id="23" name="Title 2"/>
          <p:cNvSpPr txBox="1">
            <a:spLocks/>
          </p:cNvSpPr>
          <p:nvPr/>
        </p:nvSpPr>
        <p:spPr>
          <a:xfrm rot="18017773">
            <a:off x="810574" y="4973895"/>
            <a:ext cx="780966"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71</a:t>
            </a:r>
          </a:p>
        </p:txBody>
      </p:sp>
      <p:sp>
        <p:nvSpPr>
          <p:cNvPr id="24" name="Title 2"/>
          <p:cNvSpPr txBox="1">
            <a:spLocks/>
          </p:cNvSpPr>
          <p:nvPr/>
        </p:nvSpPr>
        <p:spPr>
          <a:xfrm rot="16200000">
            <a:off x="3589009" y="3506551"/>
            <a:ext cx="979250" cy="130625"/>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DOUGLAS RD</a:t>
            </a:r>
          </a:p>
        </p:txBody>
      </p:sp>
      <p:sp>
        <p:nvSpPr>
          <p:cNvPr id="25" name="Title 2"/>
          <p:cNvSpPr txBox="1">
            <a:spLocks/>
          </p:cNvSpPr>
          <p:nvPr/>
        </p:nvSpPr>
        <p:spPr>
          <a:xfrm rot="16200000">
            <a:off x="4250785" y="4783481"/>
            <a:ext cx="979250" cy="130625"/>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DOUGLAS RD</a:t>
            </a:r>
          </a:p>
        </p:txBody>
      </p:sp>
      <p:sp>
        <p:nvSpPr>
          <p:cNvPr id="26" name="Title 2"/>
          <p:cNvSpPr txBox="1">
            <a:spLocks/>
          </p:cNvSpPr>
          <p:nvPr/>
        </p:nvSpPr>
        <p:spPr>
          <a:xfrm rot="16200000">
            <a:off x="6597749" y="4244648"/>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ROTH RD</a:t>
            </a:r>
          </a:p>
        </p:txBody>
      </p:sp>
      <p:sp>
        <p:nvSpPr>
          <p:cNvPr id="27" name="Title 2"/>
          <p:cNvSpPr txBox="1">
            <a:spLocks/>
          </p:cNvSpPr>
          <p:nvPr/>
        </p:nvSpPr>
        <p:spPr>
          <a:xfrm rot="16200000">
            <a:off x="7762496" y="4114508"/>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HARVEY RD</a:t>
            </a:r>
          </a:p>
        </p:txBody>
      </p:sp>
      <p:sp>
        <p:nvSpPr>
          <p:cNvPr id="28" name="Title 2"/>
          <p:cNvSpPr txBox="1">
            <a:spLocks/>
          </p:cNvSpPr>
          <p:nvPr/>
        </p:nvSpPr>
        <p:spPr>
          <a:xfrm rot="3665413">
            <a:off x="9216691" y="4244648"/>
            <a:ext cx="1316894"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LINCOLN HIGHWAY (ROUTE 30)</a:t>
            </a:r>
          </a:p>
        </p:txBody>
      </p:sp>
      <p:sp>
        <p:nvSpPr>
          <p:cNvPr id="29" name="Title 2"/>
          <p:cNvSpPr txBox="1">
            <a:spLocks/>
          </p:cNvSpPr>
          <p:nvPr/>
        </p:nvSpPr>
        <p:spPr>
          <a:xfrm rot="16200000">
            <a:off x="9761001" y="2838852"/>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EOLA RD</a:t>
            </a:r>
          </a:p>
        </p:txBody>
      </p:sp>
      <p:sp>
        <p:nvSpPr>
          <p:cNvPr id="30" name="Title 2"/>
          <p:cNvSpPr txBox="1">
            <a:spLocks/>
          </p:cNvSpPr>
          <p:nvPr/>
        </p:nvSpPr>
        <p:spPr>
          <a:xfrm rot="16200000">
            <a:off x="9951359" y="4012444"/>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HEGGS RD</a:t>
            </a:r>
          </a:p>
        </p:txBody>
      </p:sp>
      <p:sp>
        <p:nvSpPr>
          <p:cNvPr id="31" name="Title 2"/>
          <p:cNvSpPr txBox="1">
            <a:spLocks/>
          </p:cNvSpPr>
          <p:nvPr/>
        </p:nvSpPr>
        <p:spPr>
          <a:xfrm>
            <a:off x="8447321" y="2951522"/>
            <a:ext cx="604650" cy="290909"/>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PRESCOTT </a:t>
            </a:r>
          </a:p>
          <a:p>
            <a:pPr algn="ctr">
              <a:spcBef>
                <a:spcPct val="0"/>
              </a:spcBef>
              <a:defRPr/>
            </a:pPr>
            <a:r>
              <a:rPr lang="en-US" sz="545" b="1" dirty="0">
                <a:ln w="3175">
                  <a:noFill/>
                </a:ln>
                <a:solidFill>
                  <a:srgbClr val="2D4DEB"/>
                </a:solidFill>
                <a:latin typeface="Arial" pitchFamily="34" charset="0"/>
                <a:ea typeface="+mj-ea"/>
                <a:cs typeface="Arial" pitchFamily="34" charset="0"/>
              </a:rPr>
              <a:t>MILL</a:t>
            </a:r>
          </a:p>
        </p:txBody>
      </p:sp>
      <p:sp>
        <p:nvSpPr>
          <p:cNvPr id="32" name="Title 2"/>
          <p:cNvSpPr txBox="1">
            <a:spLocks/>
          </p:cNvSpPr>
          <p:nvPr/>
        </p:nvSpPr>
        <p:spPr>
          <a:xfrm>
            <a:off x="7424310" y="3268519"/>
            <a:ext cx="752602" cy="252933"/>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OSWEGO EAST </a:t>
            </a:r>
          </a:p>
          <a:p>
            <a:pPr algn="ctr">
              <a:spcBef>
                <a:spcPct val="0"/>
              </a:spcBef>
              <a:defRPr/>
            </a:pPr>
            <a:r>
              <a:rPr lang="en-US" sz="545" b="1" dirty="0">
                <a:ln w="3175">
                  <a:noFill/>
                </a:ln>
                <a:solidFill>
                  <a:srgbClr val="2D4DEB"/>
                </a:solidFill>
                <a:latin typeface="Arial" pitchFamily="34" charset="0"/>
                <a:ea typeface="+mj-ea"/>
                <a:cs typeface="Arial" pitchFamily="34" charset="0"/>
              </a:rPr>
              <a:t>HIGH SCHOOL</a:t>
            </a:r>
          </a:p>
        </p:txBody>
      </p:sp>
      <p:sp>
        <p:nvSpPr>
          <p:cNvPr id="33" name="Title 2"/>
          <p:cNvSpPr txBox="1">
            <a:spLocks/>
          </p:cNvSpPr>
          <p:nvPr/>
        </p:nvSpPr>
        <p:spPr>
          <a:xfrm>
            <a:off x="9680079" y="3368401"/>
            <a:ext cx="708159" cy="513943"/>
          </a:xfrm>
          <a:prstGeom prst="rect">
            <a:avLst/>
          </a:prstGeom>
          <a:solidFill>
            <a:srgbClr val="F8F8F8">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solidFill>
                  <a:srgbClr val="2D4DEB"/>
                </a:solidFill>
                <a:latin typeface="Arial" pitchFamily="34" charset="0"/>
                <a:ea typeface="+mj-ea"/>
                <a:cs typeface="Arial" pitchFamily="34" charset="0"/>
              </a:rPr>
              <a:t>WOLFS CROSSING ELEMENTARY</a:t>
            </a:r>
          </a:p>
          <a:p>
            <a:pPr algn="ctr">
              <a:spcBef>
                <a:spcPct val="0"/>
              </a:spcBef>
              <a:defRPr/>
            </a:pPr>
            <a:r>
              <a:rPr lang="en-US" sz="545" b="1" dirty="0">
                <a:solidFill>
                  <a:srgbClr val="2D4DEB"/>
                </a:solidFill>
                <a:latin typeface="Arial" pitchFamily="34" charset="0"/>
                <a:ea typeface="+mj-ea"/>
                <a:cs typeface="Arial" pitchFamily="34" charset="0"/>
              </a:rPr>
              <a:t>&amp; BEDNARCIK JRHS</a:t>
            </a:r>
          </a:p>
        </p:txBody>
      </p:sp>
      <p:sp>
        <p:nvSpPr>
          <p:cNvPr id="34" name="Title 2"/>
          <p:cNvSpPr txBox="1">
            <a:spLocks/>
          </p:cNvSpPr>
          <p:nvPr/>
        </p:nvSpPr>
        <p:spPr>
          <a:xfrm>
            <a:off x="5609435" y="3389028"/>
            <a:ext cx="739112" cy="377665"/>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CHURCHILL ELEMENTARY</a:t>
            </a:r>
          </a:p>
          <a:p>
            <a:pPr algn="ctr">
              <a:spcBef>
                <a:spcPct val="0"/>
              </a:spcBef>
              <a:defRPr/>
            </a:pPr>
            <a:r>
              <a:rPr lang="en-US" sz="545" b="1" dirty="0">
                <a:ln w="3175">
                  <a:noFill/>
                </a:ln>
                <a:solidFill>
                  <a:srgbClr val="2D4DEB"/>
                </a:solidFill>
                <a:latin typeface="Arial" pitchFamily="34" charset="0"/>
                <a:ea typeface="+mj-ea"/>
                <a:cs typeface="Arial" pitchFamily="34" charset="0"/>
              </a:rPr>
              <a:t>&amp; PLANK JRHS</a:t>
            </a:r>
          </a:p>
        </p:txBody>
      </p:sp>
      <p:sp>
        <p:nvSpPr>
          <p:cNvPr id="35" name="Title 2"/>
          <p:cNvSpPr txBox="1">
            <a:spLocks/>
          </p:cNvSpPr>
          <p:nvPr/>
        </p:nvSpPr>
        <p:spPr>
          <a:xfrm>
            <a:off x="2396150" y="4538479"/>
            <a:ext cx="649305" cy="210744"/>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SOUTHBURY</a:t>
            </a:r>
          </a:p>
        </p:txBody>
      </p:sp>
      <p:sp>
        <p:nvSpPr>
          <p:cNvPr id="36" name="Title 2"/>
          <p:cNvSpPr txBox="1">
            <a:spLocks/>
          </p:cNvSpPr>
          <p:nvPr/>
        </p:nvSpPr>
        <p:spPr>
          <a:xfrm>
            <a:off x="4674779" y="3571863"/>
            <a:ext cx="642650" cy="280215"/>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CHURCHILL</a:t>
            </a:r>
          </a:p>
          <a:p>
            <a:pPr algn="ctr">
              <a:spcBef>
                <a:spcPct val="0"/>
              </a:spcBef>
              <a:defRPr/>
            </a:pPr>
            <a:r>
              <a:rPr lang="en-US" sz="545" b="1" dirty="0">
                <a:ln w="3175">
                  <a:noFill/>
                </a:ln>
                <a:solidFill>
                  <a:srgbClr val="2D4DEB"/>
                </a:solidFill>
                <a:latin typeface="Arial" pitchFamily="34" charset="0"/>
                <a:ea typeface="+mj-ea"/>
                <a:cs typeface="Arial" pitchFamily="34" charset="0"/>
              </a:rPr>
              <a:t>CLUB</a:t>
            </a:r>
          </a:p>
        </p:txBody>
      </p:sp>
      <p:sp>
        <p:nvSpPr>
          <p:cNvPr id="114" name="Freeform 113"/>
          <p:cNvSpPr/>
          <p:nvPr/>
        </p:nvSpPr>
        <p:spPr>
          <a:xfrm>
            <a:off x="4159840" y="4139548"/>
            <a:ext cx="458042" cy="1290917"/>
          </a:xfrm>
          <a:custGeom>
            <a:avLst/>
            <a:gdLst>
              <a:gd name="connsiteX0" fmla="*/ 9806 w 458042"/>
              <a:gd name="connsiteY0" fmla="*/ 0 h 1290917"/>
              <a:gd name="connsiteX1" fmla="*/ 18771 w 458042"/>
              <a:gd name="connsiteY1" fmla="*/ 591670 h 1290917"/>
              <a:gd name="connsiteX2" fmla="*/ 180136 w 458042"/>
              <a:gd name="connsiteY2" fmla="*/ 833717 h 1290917"/>
              <a:gd name="connsiteX3" fmla="*/ 458042 w 458042"/>
              <a:gd name="connsiteY3" fmla="*/ 1290917 h 1290917"/>
            </a:gdLst>
            <a:ahLst/>
            <a:cxnLst>
              <a:cxn ang="0">
                <a:pos x="connsiteX0" y="connsiteY0"/>
              </a:cxn>
              <a:cxn ang="0">
                <a:pos x="connsiteX1" y="connsiteY1"/>
              </a:cxn>
              <a:cxn ang="0">
                <a:pos x="connsiteX2" y="connsiteY2"/>
              </a:cxn>
              <a:cxn ang="0">
                <a:pos x="connsiteX3" y="connsiteY3"/>
              </a:cxn>
            </a:cxnLst>
            <a:rect l="l" t="t" r="r" b="b"/>
            <a:pathLst>
              <a:path w="458042" h="1290917">
                <a:moveTo>
                  <a:pt x="9806" y="0"/>
                </a:moveTo>
                <a:cubicBezTo>
                  <a:pt x="94" y="226358"/>
                  <a:pt x="-9617" y="452717"/>
                  <a:pt x="18771" y="591670"/>
                </a:cubicBezTo>
                <a:cubicBezTo>
                  <a:pt x="47159" y="730623"/>
                  <a:pt x="106924" y="717176"/>
                  <a:pt x="180136" y="833717"/>
                </a:cubicBezTo>
                <a:cubicBezTo>
                  <a:pt x="253348" y="950258"/>
                  <a:pt x="405748" y="1244599"/>
                  <a:pt x="458042" y="129091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1402121" y="454186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2" name="Oval 41"/>
          <p:cNvSpPr/>
          <p:nvPr/>
        </p:nvSpPr>
        <p:spPr>
          <a:xfrm>
            <a:off x="2736732" y="4246222"/>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3" name="Oval 42"/>
          <p:cNvSpPr/>
          <p:nvPr/>
        </p:nvSpPr>
        <p:spPr>
          <a:xfrm>
            <a:off x="4028760" y="4051970"/>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4" name="Oval 43"/>
          <p:cNvSpPr/>
          <p:nvPr/>
        </p:nvSpPr>
        <p:spPr>
          <a:xfrm>
            <a:off x="4499336" y="3988688"/>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5" name="Oval 44"/>
          <p:cNvSpPr/>
          <p:nvPr/>
        </p:nvSpPr>
        <p:spPr>
          <a:xfrm>
            <a:off x="5619890" y="384709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6" name="Oval 45"/>
          <p:cNvSpPr/>
          <p:nvPr/>
        </p:nvSpPr>
        <p:spPr>
          <a:xfrm>
            <a:off x="6990138" y="3682849"/>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7" name="Oval 46"/>
          <p:cNvSpPr/>
          <p:nvPr/>
        </p:nvSpPr>
        <p:spPr>
          <a:xfrm>
            <a:off x="8028791" y="355315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8" name="Oval 47"/>
          <p:cNvSpPr/>
          <p:nvPr/>
        </p:nvSpPr>
        <p:spPr>
          <a:xfrm>
            <a:off x="9465052" y="3315010"/>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9" name="Oval 48"/>
          <p:cNvSpPr/>
          <p:nvPr/>
        </p:nvSpPr>
        <p:spPr>
          <a:xfrm>
            <a:off x="10185313" y="3103827"/>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 name="TextBox 3"/>
          <p:cNvSpPr txBox="1"/>
          <p:nvPr/>
        </p:nvSpPr>
        <p:spPr>
          <a:xfrm rot="21028506">
            <a:off x="7807468" y="3483174"/>
            <a:ext cx="1357167" cy="276999"/>
          </a:xfrm>
          <a:prstGeom prst="rect">
            <a:avLst/>
          </a:prstGeom>
          <a:solidFill>
            <a:srgbClr val="0F506F"/>
          </a:solidFill>
        </p:spPr>
        <p:txBody>
          <a:bodyPr wrap="square" rtlCol="0">
            <a:spAutoFit/>
          </a:bodyPr>
          <a:lstStyle/>
          <a:p>
            <a:pPr algn="ctr"/>
            <a:endParaRPr lang="en-US" sz="1200" dirty="0">
              <a:solidFill>
                <a:schemeClr val="bg1"/>
              </a:solidFill>
            </a:endParaRPr>
          </a:p>
        </p:txBody>
      </p:sp>
      <p:sp>
        <p:nvSpPr>
          <p:cNvPr id="5" name="TextBox 4"/>
          <p:cNvSpPr txBox="1"/>
          <p:nvPr/>
        </p:nvSpPr>
        <p:spPr>
          <a:xfrm>
            <a:off x="4871608" y="5460004"/>
            <a:ext cx="5451731" cy="584775"/>
          </a:xfrm>
          <a:prstGeom prst="rect">
            <a:avLst/>
          </a:prstGeom>
          <a:noFill/>
        </p:spPr>
        <p:txBody>
          <a:bodyPr wrap="square" rtlCol="0">
            <a:spAutoFit/>
          </a:bodyPr>
          <a:lstStyle/>
          <a:p>
            <a:r>
              <a:rPr lang="en-US" sz="3200" dirty="0" smtClean="0"/>
              <a:t>$60 million +</a:t>
            </a:r>
            <a:endParaRPr lang="en-US" sz="3200" dirty="0"/>
          </a:p>
        </p:txBody>
      </p:sp>
      <p:sp>
        <p:nvSpPr>
          <p:cNvPr id="38" name="TextBox 37"/>
          <p:cNvSpPr txBox="1"/>
          <p:nvPr/>
        </p:nvSpPr>
        <p:spPr>
          <a:xfrm rot="21028506">
            <a:off x="6467107" y="3697897"/>
            <a:ext cx="1357167" cy="261610"/>
          </a:xfrm>
          <a:prstGeom prst="rect">
            <a:avLst/>
          </a:prstGeom>
          <a:solidFill>
            <a:schemeClr val="accent5">
              <a:lumMod val="75000"/>
            </a:schemeClr>
          </a:solidFill>
        </p:spPr>
        <p:txBody>
          <a:bodyPr wrap="square" rtlCol="0">
            <a:spAutoFit/>
          </a:bodyPr>
          <a:lstStyle>
            <a:defPPr>
              <a:defRPr lang="en-US"/>
            </a:defPPr>
            <a:lvl1pPr algn="ctr">
              <a:defRPr sz="1100">
                <a:solidFill>
                  <a:schemeClr val="bg1"/>
                </a:solidFill>
              </a:defRPr>
            </a:lvl1pPr>
          </a:lstStyle>
          <a:p>
            <a:endParaRPr lang="en-US" dirty="0"/>
          </a:p>
        </p:txBody>
      </p:sp>
      <p:sp>
        <p:nvSpPr>
          <p:cNvPr id="39" name="TextBox 38"/>
          <p:cNvSpPr txBox="1"/>
          <p:nvPr/>
        </p:nvSpPr>
        <p:spPr>
          <a:xfrm rot="21028506">
            <a:off x="3676702" y="4106223"/>
            <a:ext cx="799127" cy="261610"/>
          </a:xfrm>
          <a:prstGeom prst="rect">
            <a:avLst/>
          </a:prstGeom>
          <a:solidFill>
            <a:schemeClr val="accent5">
              <a:lumMod val="75000"/>
            </a:schemeClr>
          </a:solidFill>
          <a:ln>
            <a:noFill/>
          </a:ln>
        </p:spPr>
        <p:txBody>
          <a:bodyPr wrap="square" rtlCol="0">
            <a:spAutoFit/>
          </a:bodyPr>
          <a:lstStyle/>
          <a:p>
            <a:pPr algn="ctr"/>
            <a:endParaRPr lang="en-US" sz="1100" dirty="0">
              <a:solidFill>
                <a:schemeClr val="bg1"/>
              </a:solidFill>
            </a:endParaRPr>
          </a:p>
        </p:txBody>
      </p:sp>
      <p:sp>
        <p:nvSpPr>
          <p:cNvPr id="40" name="TextBox 39"/>
          <p:cNvSpPr txBox="1"/>
          <p:nvPr/>
        </p:nvSpPr>
        <p:spPr>
          <a:xfrm rot="20831153">
            <a:off x="9142426" y="3304292"/>
            <a:ext cx="868319" cy="261610"/>
          </a:xfrm>
          <a:prstGeom prst="rect">
            <a:avLst/>
          </a:prstGeom>
          <a:solidFill>
            <a:schemeClr val="accent5">
              <a:lumMod val="75000"/>
            </a:schemeClr>
          </a:solidFill>
        </p:spPr>
        <p:txBody>
          <a:bodyPr wrap="square" rtlCol="0">
            <a:spAutoFit/>
          </a:bodyPr>
          <a:lstStyle>
            <a:defPPr>
              <a:defRPr lang="en-US"/>
            </a:defPPr>
            <a:lvl1pPr algn="ctr">
              <a:defRPr sz="1100">
                <a:solidFill>
                  <a:schemeClr val="bg1"/>
                </a:solidFill>
              </a:defRPr>
            </a:lvl1pPr>
          </a:lstStyle>
          <a:p>
            <a:endParaRPr lang="en-US" dirty="0"/>
          </a:p>
        </p:txBody>
      </p:sp>
      <p:sp>
        <p:nvSpPr>
          <p:cNvPr id="41" name="TextBox 40"/>
          <p:cNvSpPr txBox="1"/>
          <p:nvPr/>
        </p:nvSpPr>
        <p:spPr>
          <a:xfrm rot="20831153">
            <a:off x="9980676" y="3110819"/>
            <a:ext cx="868319" cy="261610"/>
          </a:xfrm>
          <a:prstGeom prst="rect">
            <a:avLst/>
          </a:prstGeom>
          <a:solidFill>
            <a:schemeClr val="accent5">
              <a:lumMod val="75000"/>
            </a:schemeClr>
          </a:solidFill>
        </p:spPr>
        <p:txBody>
          <a:bodyPr wrap="square" rtlCol="0">
            <a:spAutoFit/>
          </a:bodyPr>
          <a:lstStyle>
            <a:defPPr>
              <a:defRPr lang="en-US"/>
            </a:defPPr>
            <a:lvl1pPr algn="ctr">
              <a:defRPr sz="1100">
                <a:solidFill>
                  <a:schemeClr val="bg1"/>
                </a:solidFill>
              </a:defRPr>
            </a:lvl1pPr>
          </a:lstStyle>
          <a:p>
            <a:endParaRPr lang="en-US" dirty="0"/>
          </a:p>
        </p:txBody>
      </p:sp>
      <p:sp>
        <p:nvSpPr>
          <p:cNvPr id="9" name="TextBox 8"/>
          <p:cNvSpPr txBox="1"/>
          <p:nvPr/>
        </p:nvSpPr>
        <p:spPr>
          <a:xfrm>
            <a:off x="8214504" y="3362000"/>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1</a:t>
            </a:r>
            <a:endParaRPr lang="en-US" dirty="0"/>
          </a:p>
        </p:txBody>
      </p:sp>
      <p:sp>
        <p:nvSpPr>
          <p:cNvPr id="50" name="TextBox 49"/>
          <p:cNvSpPr txBox="1"/>
          <p:nvPr/>
        </p:nvSpPr>
        <p:spPr>
          <a:xfrm>
            <a:off x="6905712" y="3560659"/>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smtClean="0"/>
              <a:t>2</a:t>
            </a:r>
            <a:endParaRPr lang="en-US" dirty="0"/>
          </a:p>
        </p:txBody>
      </p:sp>
      <p:sp>
        <p:nvSpPr>
          <p:cNvPr id="51" name="TextBox 50"/>
          <p:cNvSpPr txBox="1"/>
          <p:nvPr/>
        </p:nvSpPr>
        <p:spPr>
          <a:xfrm>
            <a:off x="3849658" y="3938296"/>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a:t>3</a:t>
            </a:r>
          </a:p>
        </p:txBody>
      </p:sp>
      <p:sp>
        <p:nvSpPr>
          <p:cNvPr id="52" name="TextBox 51"/>
          <p:cNvSpPr txBox="1"/>
          <p:nvPr/>
        </p:nvSpPr>
        <p:spPr>
          <a:xfrm>
            <a:off x="9351748" y="3139585"/>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a:t>4</a:t>
            </a:r>
          </a:p>
        </p:txBody>
      </p:sp>
      <p:sp>
        <p:nvSpPr>
          <p:cNvPr id="53" name="TextBox 52"/>
          <p:cNvSpPr txBox="1"/>
          <p:nvPr/>
        </p:nvSpPr>
        <p:spPr>
          <a:xfrm>
            <a:off x="10170123" y="2946112"/>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a:t>5</a:t>
            </a:r>
          </a:p>
        </p:txBody>
      </p:sp>
      <p:sp>
        <p:nvSpPr>
          <p:cNvPr id="54" name="TextBox 53"/>
          <p:cNvSpPr txBox="1"/>
          <p:nvPr/>
        </p:nvSpPr>
        <p:spPr>
          <a:xfrm rot="21028506">
            <a:off x="1288968" y="4475633"/>
            <a:ext cx="799127" cy="261610"/>
          </a:xfrm>
          <a:prstGeom prst="rect">
            <a:avLst/>
          </a:prstGeom>
          <a:solidFill>
            <a:schemeClr val="accent5">
              <a:lumMod val="75000"/>
            </a:schemeClr>
          </a:solidFill>
        </p:spPr>
        <p:txBody>
          <a:bodyPr wrap="square" rtlCol="0">
            <a:spAutoFit/>
          </a:bodyPr>
          <a:lstStyle/>
          <a:p>
            <a:pPr algn="ctr"/>
            <a:endParaRPr lang="en-US" sz="1100" dirty="0">
              <a:solidFill>
                <a:schemeClr val="bg1"/>
              </a:solidFill>
            </a:endParaRPr>
          </a:p>
        </p:txBody>
      </p:sp>
      <p:sp>
        <p:nvSpPr>
          <p:cNvPr id="55" name="TextBox 54"/>
          <p:cNvSpPr txBox="1"/>
          <p:nvPr/>
        </p:nvSpPr>
        <p:spPr>
          <a:xfrm>
            <a:off x="1461924" y="4307706"/>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a:t>9</a:t>
            </a:r>
          </a:p>
        </p:txBody>
      </p:sp>
      <p:sp>
        <p:nvSpPr>
          <p:cNvPr id="56" name="TextBox 55"/>
          <p:cNvSpPr txBox="1"/>
          <p:nvPr/>
        </p:nvSpPr>
        <p:spPr>
          <a:xfrm rot="21028506">
            <a:off x="2089986" y="4346396"/>
            <a:ext cx="698746" cy="261610"/>
          </a:xfrm>
          <a:prstGeom prst="rect">
            <a:avLst/>
          </a:prstGeom>
          <a:solidFill>
            <a:schemeClr val="accent5">
              <a:lumMod val="75000"/>
            </a:schemeClr>
          </a:solidFill>
        </p:spPr>
        <p:txBody>
          <a:bodyPr wrap="square" rtlCol="0">
            <a:spAutoFit/>
          </a:bodyPr>
          <a:lstStyle/>
          <a:p>
            <a:pPr algn="ctr"/>
            <a:endParaRPr lang="en-US" sz="1100" dirty="0">
              <a:solidFill>
                <a:schemeClr val="bg1"/>
              </a:solidFill>
            </a:endParaRPr>
          </a:p>
        </p:txBody>
      </p:sp>
      <p:sp>
        <p:nvSpPr>
          <p:cNvPr id="57" name="TextBox 56"/>
          <p:cNvSpPr txBox="1"/>
          <p:nvPr/>
        </p:nvSpPr>
        <p:spPr>
          <a:xfrm>
            <a:off x="2149765" y="4187835"/>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endParaRPr lang="en-US" dirty="0"/>
          </a:p>
        </p:txBody>
      </p:sp>
      <p:sp>
        <p:nvSpPr>
          <p:cNvPr id="11" name="TextBox 10"/>
          <p:cNvSpPr txBox="1"/>
          <p:nvPr/>
        </p:nvSpPr>
        <p:spPr>
          <a:xfrm>
            <a:off x="2179756" y="4260122"/>
            <a:ext cx="577132" cy="369332"/>
          </a:xfrm>
          <a:prstGeom prst="rect">
            <a:avLst/>
          </a:prstGeom>
          <a:noFill/>
        </p:spPr>
        <p:txBody>
          <a:bodyPr wrap="square" rtlCol="0">
            <a:spAutoFit/>
          </a:bodyPr>
          <a:lstStyle/>
          <a:p>
            <a:r>
              <a:rPr lang="en-US" dirty="0" smtClean="0">
                <a:solidFill>
                  <a:schemeClr val="bg1"/>
                </a:solidFill>
              </a:rPr>
              <a:t>10</a:t>
            </a:r>
            <a:endParaRPr lang="en-US" dirty="0">
              <a:solidFill>
                <a:schemeClr val="bg1"/>
              </a:solidFill>
            </a:endParaRPr>
          </a:p>
        </p:txBody>
      </p:sp>
      <p:sp>
        <p:nvSpPr>
          <p:cNvPr id="58" name="TextBox 57"/>
          <p:cNvSpPr txBox="1"/>
          <p:nvPr/>
        </p:nvSpPr>
        <p:spPr>
          <a:xfrm rot="21184469">
            <a:off x="4458848" y="3977793"/>
            <a:ext cx="1083881" cy="261610"/>
          </a:xfrm>
          <a:prstGeom prst="rect">
            <a:avLst/>
          </a:prstGeom>
          <a:solidFill>
            <a:schemeClr val="accent5">
              <a:lumMod val="75000"/>
            </a:schemeClr>
          </a:solidFill>
          <a:ln>
            <a:noFill/>
          </a:ln>
        </p:spPr>
        <p:txBody>
          <a:bodyPr wrap="square" rtlCol="0">
            <a:spAutoFit/>
          </a:bodyPr>
          <a:lstStyle/>
          <a:p>
            <a:pPr algn="ctr"/>
            <a:endParaRPr lang="en-US" sz="1100" dirty="0">
              <a:solidFill>
                <a:schemeClr val="bg1"/>
              </a:solidFill>
            </a:endParaRPr>
          </a:p>
        </p:txBody>
      </p:sp>
      <p:sp>
        <p:nvSpPr>
          <p:cNvPr id="59" name="TextBox 58"/>
          <p:cNvSpPr txBox="1"/>
          <p:nvPr/>
        </p:nvSpPr>
        <p:spPr>
          <a:xfrm>
            <a:off x="4649554" y="3803954"/>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smtClean="0"/>
              <a:t>7</a:t>
            </a:r>
            <a:endParaRPr lang="en-US" dirty="0"/>
          </a:p>
        </p:txBody>
      </p:sp>
      <p:sp>
        <p:nvSpPr>
          <p:cNvPr id="60" name="TextBox 59"/>
          <p:cNvSpPr txBox="1"/>
          <p:nvPr/>
        </p:nvSpPr>
        <p:spPr>
          <a:xfrm rot="21184469">
            <a:off x="5496667" y="3853754"/>
            <a:ext cx="1083881" cy="261610"/>
          </a:xfrm>
          <a:prstGeom prst="rect">
            <a:avLst/>
          </a:prstGeom>
          <a:solidFill>
            <a:schemeClr val="accent5">
              <a:lumMod val="75000"/>
            </a:schemeClr>
          </a:solidFill>
          <a:ln>
            <a:noFill/>
          </a:ln>
        </p:spPr>
        <p:txBody>
          <a:bodyPr wrap="square" rtlCol="0">
            <a:spAutoFit/>
          </a:bodyPr>
          <a:lstStyle/>
          <a:p>
            <a:pPr algn="ctr"/>
            <a:endParaRPr lang="en-US" sz="1100" dirty="0">
              <a:solidFill>
                <a:schemeClr val="bg1"/>
              </a:solidFill>
            </a:endParaRPr>
          </a:p>
        </p:txBody>
      </p:sp>
      <p:sp>
        <p:nvSpPr>
          <p:cNvPr id="61" name="TextBox 60"/>
          <p:cNvSpPr txBox="1"/>
          <p:nvPr/>
        </p:nvSpPr>
        <p:spPr>
          <a:xfrm>
            <a:off x="5725317" y="3717677"/>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smtClean="0"/>
              <a:t>6</a:t>
            </a:r>
            <a:endParaRPr lang="en-US" dirty="0"/>
          </a:p>
        </p:txBody>
      </p:sp>
      <p:sp>
        <p:nvSpPr>
          <p:cNvPr id="62" name="TextBox 61"/>
          <p:cNvSpPr txBox="1"/>
          <p:nvPr/>
        </p:nvSpPr>
        <p:spPr>
          <a:xfrm rot="21028506">
            <a:off x="2781084" y="4229259"/>
            <a:ext cx="934147" cy="261610"/>
          </a:xfrm>
          <a:prstGeom prst="rect">
            <a:avLst/>
          </a:prstGeom>
          <a:solidFill>
            <a:schemeClr val="accent5">
              <a:lumMod val="75000"/>
            </a:schemeClr>
          </a:solidFill>
          <a:ln>
            <a:noFill/>
          </a:ln>
        </p:spPr>
        <p:txBody>
          <a:bodyPr wrap="square" rtlCol="0">
            <a:spAutoFit/>
          </a:bodyPr>
          <a:lstStyle/>
          <a:p>
            <a:pPr algn="ctr"/>
            <a:endParaRPr lang="en-US" sz="1100" dirty="0">
              <a:solidFill>
                <a:schemeClr val="bg1"/>
              </a:solidFill>
            </a:endParaRPr>
          </a:p>
        </p:txBody>
      </p:sp>
      <p:sp>
        <p:nvSpPr>
          <p:cNvPr id="63" name="TextBox 62"/>
          <p:cNvSpPr txBox="1"/>
          <p:nvPr/>
        </p:nvSpPr>
        <p:spPr>
          <a:xfrm>
            <a:off x="2935921" y="4043928"/>
            <a:ext cx="518598" cy="519351"/>
          </a:xfrm>
          <a:prstGeom prst="ellipse">
            <a:avLst/>
          </a:prstGeom>
          <a:solidFill>
            <a:schemeClr val="accent6">
              <a:lumMod val="75000"/>
            </a:schemeClr>
          </a:solidFill>
          <a:ln w="57150"/>
        </p:spPr>
        <p:style>
          <a:lnRef idx="2">
            <a:schemeClr val="dk1"/>
          </a:lnRef>
          <a:fillRef idx="1">
            <a:schemeClr val="lt1"/>
          </a:fillRef>
          <a:effectRef idx="0">
            <a:schemeClr val="dk1"/>
          </a:effectRef>
          <a:fontRef idx="minor">
            <a:schemeClr val="dk1"/>
          </a:fontRef>
        </p:style>
        <p:txBody>
          <a:bodyPr wrap="square" rtlCol="0">
            <a:spAutoFit/>
          </a:bodyPr>
          <a:lstStyle>
            <a:defPPr>
              <a:defRPr lang="en-US"/>
            </a:defPPr>
            <a:lvl1pPr algn="ctr"/>
          </a:lstStyle>
          <a:p>
            <a:r>
              <a:rPr lang="en-US" dirty="0" smtClean="0"/>
              <a:t>8</a:t>
            </a:r>
            <a:endParaRPr lang="en-US" dirty="0"/>
          </a:p>
        </p:txBody>
      </p:sp>
    </p:spTree>
    <p:extLst>
      <p:ext uri="{BB962C8B-B14F-4D97-AF65-F5344CB8AC3E}">
        <p14:creationId xmlns:p14="http://schemas.microsoft.com/office/powerpoint/2010/main" val="378735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5"/>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4"/>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5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38" grpId="0" animBg="1"/>
      <p:bldP spid="39" grpId="0" animBg="1"/>
      <p:bldP spid="40" grpId="0" animBg="1"/>
      <p:bldP spid="41" grpId="0" animBg="1"/>
      <p:bldP spid="9" grpId="0" animBg="1"/>
      <p:bldP spid="50" grpId="0" animBg="1"/>
      <p:bldP spid="51" grpId="0" animBg="1"/>
      <p:bldP spid="52" grpId="0" animBg="1"/>
      <p:bldP spid="53" grpId="0" animBg="1"/>
      <p:bldP spid="54" grpId="0" animBg="1"/>
      <p:bldP spid="55" grpId="0" animBg="1"/>
      <p:bldP spid="56" grpId="0" animBg="1"/>
      <p:bldP spid="57" grpId="0" animBg="1"/>
      <p:bldP spid="11" grpId="0"/>
      <p:bldP spid="58" grpId="0" animBg="1"/>
      <p:bldP spid="59" grpId="0" animBg="1"/>
      <p:bldP spid="60" grpId="0" animBg="1"/>
      <p:bldP spid="61" grpId="0" animBg="1"/>
      <p:bldP spid="62" grpId="0" animBg="1"/>
      <p:bldP spid="6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Property required</a:t>
            </a:r>
            <a:endParaRPr lang="en-US" dirty="0"/>
          </a:p>
        </p:txBody>
      </p:sp>
      <p:pic>
        <p:nvPicPr>
          <p:cNvPr id="3" name="Picture 2"/>
          <p:cNvPicPr>
            <a:picLocks noChangeAspect="1"/>
          </p:cNvPicPr>
          <p:nvPr/>
        </p:nvPicPr>
        <p:blipFill rotWithShape="1">
          <a:blip r:embed="rId3"/>
          <a:srcRect l="7871" b="42781"/>
          <a:stretch/>
        </p:blipFill>
        <p:spPr>
          <a:xfrm>
            <a:off x="-676653" y="2385574"/>
            <a:ext cx="8174822" cy="3283900"/>
          </a:xfrm>
          <a:prstGeom prst="rect">
            <a:avLst/>
          </a:prstGeom>
        </p:spPr>
      </p:pic>
      <p:pic>
        <p:nvPicPr>
          <p:cNvPr id="4" name="Picture 3"/>
          <p:cNvPicPr>
            <a:picLocks noChangeAspect="1"/>
          </p:cNvPicPr>
          <p:nvPr/>
        </p:nvPicPr>
        <p:blipFill rotWithShape="1">
          <a:blip r:embed="rId3"/>
          <a:srcRect t="60506" r="23489"/>
          <a:stretch/>
        </p:blipFill>
        <p:spPr>
          <a:xfrm>
            <a:off x="7469591" y="1609285"/>
            <a:ext cx="6000982" cy="2003549"/>
          </a:xfrm>
          <a:prstGeom prst="rect">
            <a:avLst/>
          </a:prstGeom>
          <a:solidFill>
            <a:srgbClr val="0F506F"/>
          </a:solidFill>
          <a:ln>
            <a:solidFill>
              <a:srgbClr val="000000"/>
            </a:solidFill>
          </a:ln>
        </p:spPr>
      </p:pic>
      <p:sp>
        <p:nvSpPr>
          <p:cNvPr id="5" name="Rectangle 4"/>
          <p:cNvSpPr/>
          <p:nvPr/>
        </p:nvSpPr>
        <p:spPr>
          <a:xfrm rot="21135473">
            <a:off x="672103" y="3135430"/>
            <a:ext cx="11142474" cy="1422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580176" y="4203625"/>
            <a:ext cx="2247900" cy="1200329"/>
          </a:xfrm>
          <a:prstGeom prst="rect">
            <a:avLst/>
          </a:prstGeom>
          <a:noFill/>
        </p:spPr>
        <p:txBody>
          <a:bodyPr wrap="square" rtlCol="0">
            <a:spAutoFit/>
          </a:bodyPr>
          <a:lstStyle/>
          <a:p>
            <a:r>
              <a:rPr lang="en-US" dirty="0" smtClean="0"/>
              <a:t>Visit the property acquisition map in the exhibit room after this meeting</a:t>
            </a:r>
            <a:endParaRPr lang="en-US" dirty="0"/>
          </a:p>
        </p:txBody>
      </p:sp>
      <p:sp>
        <p:nvSpPr>
          <p:cNvPr id="7" name="Oval 6"/>
          <p:cNvSpPr/>
          <p:nvPr/>
        </p:nvSpPr>
        <p:spPr>
          <a:xfrm>
            <a:off x="10434292" y="2967995"/>
            <a:ext cx="190500" cy="247650"/>
          </a:xfrm>
          <a:prstGeom prst="ellipse">
            <a:avLst/>
          </a:prstGeom>
          <a:solidFill>
            <a:srgbClr val="0F506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10972193" y="3009273"/>
            <a:ext cx="190500" cy="247650"/>
          </a:xfrm>
          <a:prstGeom prst="ellipse">
            <a:avLst/>
          </a:prstGeom>
          <a:solidFill>
            <a:srgbClr val="0F506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a:t>
            </a:r>
            <a:endParaRPr lang="en-US" dirty="0"/>
          </a:p>
        </p:txBody>
      </p:sp>
      <p:sp>
        <p:nvSpPr>
          <p:cNvPr id="11" name="Oval 10"/>
          <p:cNvSpPr/>
          <p:nvPr/>
        </p:nvSpPr>
        <p:spPr>
          <a:xfrm>
            <a:off x="9642742" y="2572569"/>
            <a:ext cx="190500" cy="247650"/>
          </a:xfrm>
          <a:prstGeom prst="ellipse">
            <a:avLst/>
          </a:prstGeom>
          <a:solidFill>
            <a:srgbClr val="0F506F"/>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9828076" y="3348109"/>
            <a:ext cx="2088605" cy="270756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85613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7" grpId="0" animBg="1"/>
      <p:bldP spid="10"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attending!</a:t>
            </a:r>
            <a:endParaRPr lang="en-US" dirty="0"/>
          </a:p>
        </p:txBody>
      </p:sp>
      <p:sp>
        <p:nvSpPr>
          <p:cNvPr id="4" name="TextBox 3"/>
          <p:cNvSpPr txBox="1"/>
          <p:nvPr/>
        </p:nvSpPr>
        <p:spPr>
          <a:xfrm>
            <a:off x="1098550" y="2746375"/>
            <a:ext cx="4514850" cy="2792254"/>
          </a:xfrm>
          <a:prstGeom prst="round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r>
              <a:rPr lang="en-US" b="1" dirty="0" smtClean="0">
                <a:solidFill>
                  <a:schemeClr val="bg1"/>
                </a:solidFill>
              </a:rPr>
              <a:t>Comments Must Be Received By March 1, 2018</a:t>
            </a:r>
          </a:p>
          <a:p>
            <a:pPr algn="ctr"/>
            <a:endParaRPr lang="en-US" sz="1400" b="1" dirty="0" smtClean="0">
              <a:solidFill>
                <a:schemeClr val="bg1"/>
              </a:solidFill>
            </a:endParaRPr>
          </a:p>
          <a:p>
            <a:pPr algn="ctr"/>
            <a:r>
              <a:rPr lang="en-US" sz="1800" i="1" dirty="0" smtClean="0">
                <a:solidFill>
                  <a:schemeClr val="bg1"/>
                </a:solidFill>
              </a:rPr>
              <a:t>Village of Oswego</a:t>
            </a:r>
          </a:p>
          <a:p>
            <a:pPr algn="ctr"/>
            <a:r>
              <a:rPr lang="en-US" sz="1800" i="1" dirty="0" smtClean="0">
                <a:solidFill>
                  <a:schemeClr val="bg1"/>
                </a:solidFill>
              </a:rPr>
              <a:t>Attn</a:t>
            </a:r>
            <a:r>
              <a:rPr lang="en-US" i="1" dirty="0" smtClean="0">
                <a:solidFill>
                  <a:schemeClr val="bg1"/>
                </a:solidFill>
              </a:rPr>
              <a:t>: Jennifer Hughes, PE</a:t>
            </a:r>
          </a:p>
          <a:p>
            <a:pPr algn="ctr"/>
            <a:r>
              <a:rPr lang="en-US" i="1" dirty="0" smtClean="0">
                <a:solidFill>
                  <a:schemeClr val="bg1"/>
                </a:solidFill>
              </a:rPr>
              <a:t>100 Parkers Mill</a:t>
            </a:r>
          </a:p>
          <a:p>
            <a:pPr algn="ctr"/>
            <a:r>
              <a:rPr lang="en-US" i="1" dirty="0" smtClean="0">
                <a:solidFill>
                  <a:schemeClr val="bg1"/>
                </a:solidFill>
              </a:rPr>
              <a:t>Oswego, IL 60543</a:t>
            </a:r>
          </a:p>
          <a:p>
            <a:pPr algn="ctr"/>
            <a:r>
              <a:rPr lang="en-US" i="1" dirty="0">
                <a:solidFill>
                  <a:schemeClr val="bg1"/>
                </a:solidFill>
              </a:rPr>
              <a:t>JHughes@oswegoil.org</a:t>
            </a:r>
            <a:endParaRPr lang="en-US" i="1" dirty="0" smtClean="0">
              <a:solidFill>
                <a:schemeClr val="bg1"/>
              </a:solidFill>
            </a:endParaRPr>
          </a:p>
          <a:p>
            <a:pPr algn="ctr"/>
            <a:r>
              <a:rPr lang="en-US" sz="1800" i="1" dirty="0" smtClean="0">
                <a:solidFill>
                  <a:schemeClr val="bg1"/>
                </a:solidFill>
              </a:rPr>
              <a:t>(included on comment cards)</a:t>
            </a:r>
            <a:endParaRPr lang="en-US" sz="1800" dirty="0">
              <a:solidFill>
                <a:schemeClr val="bg1"/>
              </a:solidFill>
            </a:endParaRPr>
          </a:p>
        </p:txBody>
      </p:sp>
      <p:pic>
        <p:nvPicPr>
          <p:cNvPr id="7" name="Picture 6"/>
          <p:cNvPicPr>
            <a:picLocks noChangeAspect="1"/>
          </p:cNvPicPr>
          <p:nvPr/>
        </p:nvPicPr>
        <p:blipFill>
          <a:blip r:embed="rId3"/>
          <a:stretch>
            <a:fillRect/>
          </a:stretch>
        </p:blipFill>
        <p:spPr>
          <a:xfrm>
            <a:off x="7366660" y="708255"/>
            <a:ext cx="4015341" cy="5215089"/>
          </a:xfrm>
          <a:prstGeom prst="rect">
            <a:avLst/>
          </a:prstGeom>
          <a:ln>
            <a:noFill/>
          </a:ln>
          <a:effectLst>
            <a:outerShdw blurRad="292100" dist="139700" dir="2700000" algn="tl" rotWithShape="0">
              <a:srgbClr val="333333">
                <a:alpha val="65000"/>
              </a:srgbClr>
            </a:outerShdw>
          </a:effectLst>
        </p:spPr>
      </p:pic>
      <p:sp>
        <p:nvSpPr>
          <p:cNvPr id="8" name="Rectangle 7"/>
          <p:cNvSpPr/>
          <p:nvPr/>
        </p:nvSpPr>
        <p:spPr>
          <a:xfrm>
            <a:off x="10080434" y="6224530"/>
            <a:ext cx="1663547" cy="611436"/>
          </a:xfrm>
          <a:prstGeom prst="rect">
            <a:avLst/>
          </a:prstGeom>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8848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Wolfs Crossing Project</a:t>
            </a:r>
            <a:endParaRPr lang="en-US" dirty="0"/>
          </a:p>
        </p:txBody>
      </p:sp>
      <p:pic>
        <p:nvPicPr>
          <p:cNvPr id="3" name="Picture 2"/>
          <p:cNvPicPr>
            <a:picLocks noChangeAspect="1"/>
          </p:cNvPicPr>
          <p:nvPr/>
        </p:nvPicPr>
        <p:blipFill>
          <a:blip r:embed="rId3"/>
          <a:stretch>
            <a:fillRect/>
          </a:stretch>
        </p:blipFill>
        <p:spPr>
          <a:xfrm>
            <a:off x="2625497" y="2021597"/>
            <a:ext cx="3699103" cy="4684003"/>
          </a:xfrm>
          <a:prstGeom prst="rect">
            <a:avLst/>
          </a:prstGeom>
        </p:spPr>
      </p:pic>
      <p:sp>
        <p:nvSpPr>
          <p:cNvPr id="7" name="Rectangle 6"/>
          <p:cNvSpPr/>
          <p:nvPr/>
        </p:nvSpPr>
        <p:spPr>
          <a:xfrm rot="21015303">
            <a:off x="4217822" y="2873031"/>
            <a:ext cx="1739900" cy="165100"/>
          </a:xfrm>
          <a:prstGeom prst="rect">
            <a:avLst/>
          </a:prstGeom>
          <a:solidFill>
            <a:srgbClr val="0F506F">
              <a:alpha val="50196"/>
            </a:srgb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8" name="Oval 7"/>
          <p:cNvSpPr/>
          <p:nvPr/>
        </p:nvSpPr>
        <p:spPr>
          <a:xfrm>
            <a:off x="4216402" y="3232160"/>
            <a:ext cx="387340" cy="3873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819400" y="5600700"/>
            <a:ext cx="2298700" cy="762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2819400" y="5600700"/>
            <a:ext cx="22987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66139" y="2489317"/>
            <a:ext cx="3505200" cy="369332"/>
          </a:xfrm>
          <a:prstGeom prst="rect">
            <a:avLst/>
          </a:prstGeom>
          <a:noFill/>
        </p:spPr>
        <p:txBody>
          <a:bodyPr wrap="square" rtlCol="0">
            <a:spAutoFit/>
          </a:bodyPr>
          <a:lstStyle/>
          <a:p>
            <a:r>
              <a:rPr lang="en-US" dirty="0" smtClean="0"/>
              <a:t>Wolfs Crossing Road</a:t>
            </a:r>
            <a:endParaRPr lang="en-US" dirty="0"/>
          </a:p>
        </p:txBody>
      </p:sp>
      <p:sp>
        <p:nvSpPr>
          <p:cNvPr id="12" name="Left Arrow 11"/>
          <p:cNvSpPr/>
          <p:nvPr/>
        </p:nvSpPr>
        <p:spPr>
          <a:xfrm rot="11231826">
            <a:off x="2719658" y="2720659"/>
            <a:ext cx="1511468" cy="140023"/>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3276600" y="4648200"/>
            <a:ext cx="228600" cy="850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3048000" y="5277559"/>
            <a:ext cx="228600" cy="221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3276599" y="4565818"/>
            <a:ext cx="217321" cy="938719"/>
          </a:xfrm>
          <a:prstGeom prst="rect">
            <a:avLst/>
          </a:prstGeom>
          <a:noFill/>
        </p:spPr>
        <p:txBody>
          <a:bodyPr wrap="square" rtlCol="0">
            <a:spAutoFit/>
          </a:bodyPr>
          <a:lstStyle/>
          <a:p>
            <a:r>
              <a:rPr lang="en-US" sz="1100" dirty="0" smtClean="0">
                <a:solidFill>
                  <a:schemeClr val="accent6">
                    <a:lumMod val="50000"/>
                  </a:schemeClr>
                </a:solidFill>
              </a:rPr>
              <a:t>1</a:t>
            </a:r>
          </a:p>
          <a:p>
            <a:r>
              <a:rPr lang="en-US" sz="1100" dirty="0" smtClean="0">
                <a:solidFill>
                  <a:schemeClr val="accent6">
                    <a:lumMod val="50000"/>
                  </a:schemeClr>
                </a:solidFill>
              </a:rPr>
              <a:t>2</a:t>
            </a:r>
          </a:p>
          <a:p>
            <a:r>
              <a:rPr lang="en-US" sz="1100" dirty="0" smtClean="0">
                <a:solidFill>
                  <a:schemeClr val="accent6">
                    <a:lumMod val="50000"/>
                  </a:schemeClr>
                </a:solidFill>
              </a:rPr>
              <a:t>3</a:t>
            </a:r>
          </a:p>
          <a:p>
            <a:r>
              <a:rPr lang="en-US" sz="1100" dirty="0" smtClean="0">
                <a:solidFill>
                  <a:schemeClr val="accent6">
                    <a:lumMod val="50000"/>
                  </a:schemeClr>
                </a:solidFill>
              </a:rPr>
              <a:t>4</a:t>
            </a:r>
          </a:p>
          <a:p>
            <a:endParaRPr lang="en-US" sz="1100" dirty="0">
              <a:solidFill>
                <a:schemeClr val="accent6">
                  <a:lumMod val="50000"/>
                </a:schemeClr>
              </a:solidFill>
            </a:endParaRP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001" y="2527720"/>
            <a:ext cx="3524353" cy="2643265"/>
          </a:xfrm>
          <a:prstGeom prst="rect">
            <a:avLst/>
          </a:prstGeom>
        </p:spPr>
      </p:pic>
      <p:pic>
        <p:nvPicPr>
          <p:cNvPr id="16" name="Picture 15"/>
          <p:cNvPicPr>
            <a:picLocks noChangeAspect="1"/>
          </p:cNvPicPr>
          <p:nvPr/>
        </p:nvPicPr>
        <p:blipFill>
          <a:blip r:embed="rId5"/>
          <a:stretch>
            <a:fillRect/>
          </a:stretch>
        </p:blipFill>
        <p:spPr>
          <a:xfrm>
            <a:off x="9872958" y="4759475"/>
            <a:ext cx="754562" cy="160059"/>
          </a:xfrm>
          <a:prstGeom prst="rect">
            <a:avLst/>
          </a:prstGeom>
        </p:spPr>
      </p:pic>
      <p:sp>
        <p:nvSpPr>
          <p:cNvPr id="5" name="Down Arrow 4"/>
          <p:cNvSpPr/>
          <p:nvPr/>
        </p:nvSpPr>
        <p:spPr>
          <a:xfrm rot="1559743">
            <a:off x="8442418" y="4030862"/>
            <a:ext cx="483079" cy="946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9312128">
            <a:off x="9284628" y="4031181"/>
            <a:ext cx="483079" cy="94631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792555" y="5213004"/>
            <a:ext cx="3505200" cy="369332"/>
          </a:xfrm>
          <a:prstGeom prst="rect">
            <a:avLst/>
          </a:prstGeom>
          <a:noFill/>
        </p:spPr>
        <p:txBody>
          <a:bodyPr wrap="square" rtlCol="0">
            <a:spAutoFit/>
          </a:bodyPr>
          <a:lstStyle/>
          <a:p>
            <a:r>
              <a:rPr lang="en-US" b="1" dirty="0" smtClean="0"/>
              <a:t>Wolfs Crossing Road</a:t>
            </a:r>
            <a:endParaRPr lang="en-US" b="1" dirty="0"/>
          </a:p>
        </p:txBody>
      </p:sp>
    </p:spTree>
    <p:extLst>
      <p:ext uri="{BB962C8B-B14F-4D97-AF65-F5344CB8AC3E}">
        <p14:creationId xmlns:p14="http://schemas.microsoft.com/office/powerpoint/2010/main" val="3887490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p:bldP spid="12" grpId="0" animBg="1"/>
      <p:bldP spid="5" grpId="0" animBg="1"/>
      <p:bldP spid="17" grpId="0" animBg="1"/>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Wolfs Crossing Project</a:t>
            </a:r>
            <a:endParaRPr lang="en-US" dirty="0"/>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002" y="2499802"/>
            <a:ext cx="10287000" cy="2800870"/>
          </a:xfrm>
          <a:prstGeom prst="rect">
            <a:avLst/>
          </a:prstGeom>
        </p:spPr>
      </p:pic>
      <p:sp>
        <p:nvSpPr>
          <p:cNvPr id="21" name="Title 2"/>
          <p:cNvSpPr txBox="1">
            <a:spLocks/>
          </p:cNvSpPr>
          <p:nvPr/>
        </p:nvSpPr>
        <p:spPr>
          <a:xfrm rot="21201651">
            <a:off x="5183281" y="4055766"/>
            <a:ext cx="2060744" cy="209693"/>
          </a:xfrm>
          <a:prstGeom prst="rect">
            <a:avLst/>
          </a:prstGeom>
          <a:noFill/>
        </p:spPr>
        <p:txBody>
          <a:bodyPr vert="horz" lIns="106876" tIns="53438" rIns="106876" bIns="53438" rtlCol="0" anchor="ctr">
            <a:noAutofit/>
          </a:bodyPr>
          <a:lstStyle/>
          <a:p>
            <a:pPr>
              <a:spcBef>
                <a:spcPct val="0"/>
              </a:spcBef>
              <a:defRPr/>
            </a:pPr>
            <a:r>
              <a:rPr lang="en-US" sz="1100"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WOLFS CROSSING RD</a:t>
            </a:r>
          </a:p>
        </p:txBody>
      </p:sp>
      <p:sp>
        <p:nvSpPr>
          <p:cNvPr id="22" name="Title 2"/>
          <p:cNvSpPr txBox="1">
            <a:spLocks/>
          </p:cNvSpPr>
          <p:nvPr/>
        </p:nvSpPr>
        <p:spPr>
          <a:xfrm rot="18017773">
            <a:off x="1166277" y="4236284"/>
            <a:ext cx="863165"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34</a:t>
            </a:r>
          </a:p>
        </p:txBody>
      </p:sp>
      <p:sp>
        <p:nvSpPr>
          <p:cNvPr id="23" name="Title 2"/>
          <p:cNvSpPr txBox="1">
            <a:spLocks/>
          </p:cNvSpPr>
          <p:nvPr/>
        </p:nvSpPr>
        <p:spPr>
          <a:xfrm rot="18017773">
            <a:off x="810574" y="4973895"/>
            <a:ext cx="780966"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71</a:t>
            </a:r>
          </a:p>
        </p:txBody>
      </p:sp>
      <p:sp>
        <p:nvSpPr>
          <p:cNvPr id="24" name="Title 2"/>
          <p:cNvSpPr txBox="1">
            <a:spLocks/>
          </p:cNvSpPr>
          <p:nvPr/>
        </p:nvSpPr>
        <p:spPr>
          <a:xfrm rot="16200000">
            <a:off x="3589009" y="3506551"/>
            <a:ext cx="979250" cy="130625"/>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DOUGLAS RD</a:t>
            </a:r>
          </a:p>
        </p:txBody>
      </p:sp>
      <p:sp>
        <p:nvSpPr>
          <p:cNvPr id="25" name="Title 2"/>
          <p:cNvSpPr txBox="1">
            <a:spLocks/>
          </p:cNvSpPr>
          <p:nvPr/>
        </p:nvSpPr>
        <p:spPr>
          <a:xfrm rot="16200000">
            <a:off x="4250785" y="4783481"/>
            <a:ext cx="979250" cy="130625"/>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DOUGLAS RD</a:t>
            </a:r>
          </a:p>
        </p:txBody>
      </p:sp>
      <p:sp>
        <p:nvSpPr>
          <p:cNvPr id="26" name="Title 2"/>
          <p:cNvSpPr txBox="1">
            <a:spLocks/>
          </p:cNvSpPr>
          <p:nvPr/>
        </p:nvSpPr>
        <p:spPr>
          <a:xfrm rot="16200000">
            <a:off x="6597749" y="4244648"/>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ROTH RD</a:t>
            </a:r>
          </a:p>
        </p:txBody>
      </p:sp>
      <p:sp>
        <p:nvSpPr>
          <p:cNvPr id="27" name="Title 2"/>
          <p:cNvSpPr txBox="1">
            <a:spLocks/>
          </p:cNvSpPr>
          <p:nvPr/>
        </p:nvSpPr>
        <p:spPr>
          <a:xfrm rot="16200000">
            <a:off x="7762496" y="4114508"/>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HARVEY RD</a:t>
            </a:r>
          </a:p>
        </p:txBody>
      </p:sp>
      <p:sp>
        <p:nvSpPr>
          <p:cNvPr id="28" name="Title 2"/>
          <p:cNvSpPr txBox="1">
            <a:spLocks/>
          </p:cNvSpPr>
          <p:nvPr/>
        </p:nvSpPr>
        <p:spPr>
          <a:xfrm rot="3665413">
            <a:off x="9216691" y="4244648"/>
            <a:ext cx="1316894"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LINCOLN HIGHWAY (ROUTE 30)</a:t>
            </a:r>
          </a:p>
        </p:txBody>
      </p:sp>
      <p:sp>
        <p:nvSpPr>
          <p:cNvPr id="29" name="Title 2"/>
          <p:cNvSpPr txBox="1">
            <a:spLocks/>
          </p:cNvSpPr>
          <p:nvPr/>
        </p:nvSpPr>
        <p:spPr>
          <a:xfrm rot="16200000">
            <a:off x="9761001" y="2838852"/>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EOLA RD</a:t>
            </a:r>
          </a:p>
        </p:txBody>
      </p:sp>
      <p:sp>
        <p:nvSpPr>
          <p:cNvPr id="30" name="Title 2"/>
          <p:cNvSpPr txBox="1">
            <a:spLocks/>
          </p:cNvSpPr>
          <p:nvPr/>
        </p:nvSpPr>
        <p:spPr>
          <a:xfrm rot="16200000">
            <a:off x="9951359" y="4012444"/>
            <a:ext cx="979250" cy="130625"/>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HEGGS RD</a:t>
            </a:r>
          </a:p>
        </p:txBody>
      </p:sp>
      <p:sp>
        <p:nvSpPr>
          <p:cNvPr id="31" name="Title 2"/>
          <p:cNvSpPr txBox="1">
            <a:spLocks/>
          </p:cNvSpPr>
          <p:nvPr/>
        </p:nvSpPr>
        <p:spPr>
          <a:xfrm>
            <a:off x="8447321" y="2951522"/>
            <a:ext cx="604650" cy="290909"/>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PRESCOTT </a:t>
            </a:r>
          </a:p>
          <a:p>
            <a:pPr algn="ctr">
              <a:spcBef>
                <a:spcPct val="0"/>
              </a:spcBef>
              <a:defRPr/>
            </a:pPr>
            <a:r>
              <a:rPr lang="en-US" sz="545" b="1" dirty="0">
                <a:ln w="3175">
                  <a:noFill/>
                </a:ln>
                <a:solidFill>
                  <a:srgbClr val="2D4DEB"/>
                </a:solidFill>
                <a:latin typeface="Arial" pitchFamily="34" charset="0"/>
                <a:ea typeface="+mj-ea"/>
                <a:cs typeface="Arial" pitchFamily="34" charset="0"/>
              </a:rPr>
              <a:t>MILL</a:t>
            </a:r>
          </a:p>
        </p:txBody>
      </p:sp>
      <p:sp>
        <p:nvSpPr>
          <p:cNvPr id="32" name="Title 2"/>
          <p:cNvSpPr txBox="1">
            <a:spLocks/>
          </p:cNvSpPr>
          <p:nvPr/>
        </p:nvSpPr>
        <p:spPr>
          <a:xfrm>
            <a:off x="7424310" y="3268519"/>
            <a:ext cx="752602" cy="252933"/>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OSWEGO EAST </a:t>
            </a:r>
          </a:p>
          <a:p>
            <a:pPr algn="ctr">
              <a:spcBef>
                <a:spcPct val="0"/>
              </a:spcBef>
              <a:defRPr/>
            </a:pPr>
            <a:r>
              <a:rPr lang="en-US" sz="545" b="1" dirty="0">
                <a:ln w="3175">
                  <a:noFill/>
                </a:ln>
                <a:solidFill>
                  <a:srgbClr val="2D4DEB"/>
                </a:solidFill>
                <a:latin typeface="Arial" pitchFamily="34" charset="0"/>
                <a:ea typeface="+mj-ea"/>
                <a:cs typeface="Arial" pitchFamily="34" charset="0"/>
              </a:rPr>
              <a:t>HIGH SCHOOL</a:t>
            </a:r>
          </a:p>
        </p:txBody>
      </p:sp>
      <p:sp>
        <p:nvSpPr>
          <p:cNvPr id="33" name="Title 2"/>
          <p:cNvSpPr txBox="1">
            <a:spLocks/>
          </p:cNvSpPr>
          <p:nvPr/>
        </p:nvSpPr>
        <p:spPr>
          <a:xfrm>
            <a:off x="9680079" y="3368401"/>
            <a:ext cx="708159" cy="513943"/>
          </a:xfrm>
          <a:prstGeom prst="rect">
            <a:avLst/>
          </a:prstGeom>
          <a:solidFill>
            <a:srgbClr val="F8F8F8">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solidFill>
                  <a:srgbClr val="2D4DEB"/>
                </a:solidFill>
                <a:latin typeface="Arial" pitchFamily="34" charset="0"/>
                <a:ea typeface="+mj-ea"/>
                <a:cs typeface="Arial" pitchFamily="34" charset="0"/>
              </a:rPr>
              <a:t>WOLFS CROSSING ELEMENTARY</a:t>
            </a:r>
          </a:p>
          <a:p>
            <a:pPr algn="ctr">
              <a:spcBef>
                <a:spcPct val="0"/>
              </a:spcBef>
              <a:defRPr/>
            </a:pPr>
            <a:r>
              <a:rPr lang="en-US" sz="545" b="1" dirty="0">
                <a:solidFill>
                  <a:srgbClr val="2D4DEB"/>
                </a:solidFill>
                <a:latin typeface="Arial" pitchFamily="34" charset="0"/>
                <a:ea typeface="+mj-ea"/>
                <a:cs typeface="Arial" pitchFamily="34" charset="0"/>
              </a:rPr>
              <a:t>&amp; BEDNARCIK JRHS</a:t>
            </a:r>
          </a:p>
        </p:txBody>
      </p:sp>
      <p:sp>
        <p:nvSpPr>
          <p:cNvPr id="34" name="Title 2"/>
          <p:cNvSpPr txBox="1">
            <a:spLocks/>
          </p:cNvSpPr>
          <p:nvPr/>
        </p:nvSpPr>
        <p:spPr>
          <a:xfrm>
            <a:off x="5609435" y="3389028"/>
            <a:ext cx="739112" cy="377665"/>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CHURCHILL ELEMENTARY</a:t>
            </a:r>
          </a:p>
          <a:p>
            <a:pPr algn="ctr">
              <a:spcBef>
                <a:spcPct val="0"/>
              </a:spcBef>
              <a:defRPr/>
            </a:pPr>
            <a:r>
              <a:rPr lang="en-US" sz="545" b="1" dirty="0">
                <a:ln w="3175">
                  <a:noFill/>
                </a:ln>
                <a:solidFill>
                  <a:srgbClr val="2D4DEB"/>
                </a:solidFill>
                <a:latin typeface="Arial" pitchFamily="34" charset="0"/>
                <a:ea typeface="+mj-ea"/>
                <a:cs typeface="Arial" pitchFamily="34" charset="0"/>
              </a:rPr>
              <a:t>&amp; PLANK JRHS</a:t>
            </a:r>
          </a:p>
        </p:txBody>
      </p:sp>
      <p:sp>
        <p:nvSpPr>
          <p:cNvPr id="35" name="Title 2"/>
          <p:cNvSpPr txBox="1">
            <a:spLocks/>
          </p:cNvSpPr>
          <p:nvPr/>
        </p:nvSpPr>
        <p:spPr>
          <a:xfrm>
            <a:off x="2396150" y="4538479"/>
            <a:ext cx="649305" cy="210744"/>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SOUTHBURY</a:t>
            </a:r>
          </a:p>
        </p:txBody>
      </p:sp>
      <p:sp>
        <p:nvSpPr>
          <p:cNvPr id="36" name="Title 2"/>
          <p:cNvSpPr txBox="1">
            <a:spLocks/>
          </p:cNvSpPr>
          <p:nvPr/>
        </p:nvSpPr>
        <p:spPr>
          <a:xfrm>
            <a:off x="4674779" y="3571863"/>
            <a:ext cx="642650" cy="280215"/>
          </a:xfrm>
          <a:prstGeom prst="rect">
            <a:avLst/>
          </a:prstGeom>
          <a:solidFill>
            <a:srgbClr val="FFFFFF">
              <a:alpha val="60000"/>
            </a:srgbClr>
          </a:solidFill>
          <a:effectLst>
            <a:softEdge rad="127000"/>
          </a:effectLst>
        </p:spPr>
        <p:txBody>
          <a:bodyPr vert="horz" lIns="106876" tIns="53438" rIns="106876" bIns="53438" rtlCol="0" anchor="ctr">
            <a:noAutofit/>
          </a:bodyPr>
          <a:lstStyle/>
          <a:p>
            <a:pPr algn="ctr">
              <a:spcBef>
                <a:spcPct val="0"/>
              </a:spcBef>
              <a:defRPr/>
            </a:pPr>
            <a:r>
              <a:rPr lang="en-US" sz="545" b="1" dirty="0">
                <a:ln w="3175">
                  <a:noFill/>
                </a:ln>
                <a:solidFill>
                  <a:srgbClr val="2D4DEB"/>
                </a:solidFill>
                <a:latin typeface="Arial" pitchFamily="34" charset="0"/>
                <a:ea typeface="+mj-ea"/>
                <a:cs typeface="Arial" pitchFamily="34" charset="0"/>
              </a:rPr>
              <a:t>CHURCHILL</a:t>
            </a:r>
          </a:p>
          <a:p>
            <a:pPr algn="ctr">
              <a:spcBef>
                <a:spcPct val="0"/>
              </a:spcBef>
              <a:defRPr/>
            </a:pPr>
            <a:r>
              <a:rPr lang="en-US" sz="545" b="1" dirty="0">
                <a:ln w="3175">
                  <a:noFill/>
                </a:ln>
                <a:solidFill>
                  <a:srgbClr val="2D4DEB"/>
                </a:solidFill>
                <a:latin typeface="Arial" pitchFamily="34" charset="0"/>
                <a:ea typeface="+mj-ea"/>
                <a:cs typeface="Arial" pitchFamily="34" charset="0"/>
              </a:rPr>
              <a:t>CLUB</a:t>
            </a:r>
          </a:p>
        </p:txBody>
      </p:sp>
      <p:sp>
        <p:nvSpPr>
          <p:cNvPr id="114" name="Freeform 113"/>
          <p:cNvSpPr/>
          <p:nvPr/>
        </p:nvSpPr>
        <p:spPr>
          <a:xfrm>
            <a:off x="4159840" y="4139548"/>
            <a:ext cx="458042" cy="1290917"/>
          </a:xfrm>
          <a:custGeom>
            <a:avLst/>
            <a:gdLst>
              <a:gd name="connsiteX0" fmla="*/ 9806 w 458042"/>
              <a:gd name="connsiteY0" fmla="*/ 0 h 1290917"/>
              <a:gd name="connsiteX1" fmla="*/ 18771 w 458042"/>
              <a:gd name="connsiteY1" fmla="*/ 591670 h 1290917"/>
              <a:gd name="connsiteX2" fmla="*/ 180136 w 458042"/>
              <a:gd name="connsiteY2" fmla="*/ 833717 h 1290917"/>
              <a:gd name="connsiteX3" fmla="*/ 458042 w 458042"/>
              <a:gd name="connsiteY3" fmla="*/ 1290917 h 1290917"/>
            </a:gdLst>
            <a:ahLst/>
            <a:cxnLst>
              <a:cxn ang="0">
                <a:pos x="connsiteX0" y="connsiteY0"/>
              </a:cxn>
              <a:cxn ang="0">
                <a:pos x="connsiteX1" y="connsiteY1"/>
              </a:cxn>
              <a:cxn ang="0">
                <a:pos x="connsiteX2" y="connsiteY2"/>
              </a:cxn>
              <a:cxn ang="0">
                <a:pos x="connsiteX3" y="connsiteY3"/>
              </a:cxn>
            </a:cxnLst>
            <a:rect l="l" t="t" r="r" b="b"/>
            <a:pathLst>
              <a:path w="458042" h="1290917">
                <a:moveTo>
                  <a:pt x="9806" y="0"/>
                </a:moveTo>
                <a:cubicBezTo>
                  <a:pt x="94" y="226358"/>
                  <a:pt x="-9617" y="452717"/>
                  <a:pt x="18771" y="591670"/>
                </a:cubicBezTo>
                <a:cubicBezTo>
                  <a:pt x="47159" y="730623"/>
                  <a:pt x="106924" y="717176"/>
                  <a:pt x="180136" y="833717"/>
                </a:cubicBezTo>
                <a:cubicBezTo>
                  <a:pt x="253348" y="950258"/>
                  <a:pt x="405748" y="1244599"/>
                  <a:pt x="458042" y="1290917"/>
                </a:cubicBezTo>
              </a:path>
            </a:pathLst>
          </a:custGeom>
          <a:no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own Arrow 3"/>
          <p:cNvSpPr/>
          <p:nvPr/>
        </p:nvSpPr>
        <p:spPr>
          <a:xfrm>
            <a:off x="10034158" y="1958009"/>
            <a:ext cx="560955" cy="456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1173959" y="1958009"/>
            <a:ext cx="560955" cy="4565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5335568" y="2091539"/>
            <a:ext cx="2025957" cy="369332"/>
          </a:xfrm>
          <a:prstGeom prst="rect">
            <a:avLst/>
          </a:prstGeom>
          <a:noFill/>
        </p:spPr>
        <p:txBody>
          <a:bodyPr wrap="square" rtlCol="0">
            <a:spAutoFit/>
          </a:bodyPr>
          <a:lstStyle/>
          <a:p>
            <a:r>
              <a:rPr lang="en-US" dirty="0" smtClean="0"/>
              <a:t>4.4 miles</a:t>
            </a:r>
            <a:endParaRPr lang="en-US" dirty="0"/>
          </a:p>
        </p:txBody>
      </p:sp>
      <p:sp>
        <p:nvSpPr>
          <p:cNvPr id="6" name="Oval 5"/>
          <p:cNvSpPr/>
          <p:nvPr/>
        </p:nvSpPr>
        <p:spPr>
          <a:xfrm>
            <a:off x="1402121" y="454186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2" name="Oval 41"/>
          <p:cNvSpPr/>
          <p:nvPr/>
        </p:nvSpPr>
        <p:spPr>
          <a:xfrm>
            <a:off x="2736732" y="4246222"/>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3" name="Oval 42"/>
          <p:cNvSpPr/>
          <p:nvPr/>
        </p:nvSpPr>
        <p:spPr>
          <a:xfrm>
            <a:off x="4028760" y="4051970"/>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4" name="Oval 43"/>
          <p:cNvSpPr/>
          <p:nvPr/>
        </p:nvSpPr>
        <p:spPr>
          <a:xfrm>
            <a:off x="4499336" y="3988688"/>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5" name="Oval 44"/>
          <p:cNvSpPr/>
          <p:nvPr/>
        </p:nvSpPr>
        <p:spPr>
          <a:xfrm>
            <a:off x="5619890" y="384709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6" name="Oval 45"/>
          <p:cNvSpPr/>
          <p:nvPr/>
        </p:nvSpPr>
        <p:spPr>
          <a:xfrm>
            <a:off x="6990138" y="3682849"/>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7" name="Oval 46"/>
          <p:cNvSpPr/>
          <p:nvPr/>
        </p:nvSpPr>
        <p:spPr>
          <a:xfrm>
            <a:off x="8028791" y="3553156"/>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8" name="Oval 47"/>
          <p:cNvSpPr/>
          <p:nvPr/>
        </p:nvSpPr>
        <p:spPr>
          <a:xfrm>
            <a:off x="9465052" y="3315010"/>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49" name="Oval 48"/>
          <p:cNvSpPr/>
          <p:nvPr/>
        </p:nvSpPr>
        <p:spPr>
          <a:xfrm>
            <a:off x="10185313" y="3103827"/>
            <a:ext cx="249626" cy="249626"/>
          </a:xfrm>
          <a:prstGeom prst="ellipse">
            <a:avLst/>
          </a:prstGeom>
        </p:spPr>
        <p:style>
          <a:lnRef idx="3">
            <a:schemeClr val="lt1"/>
          </a:lnRef>
          <a:fillRef idx="1">
            <a:schemeClr val="accent5"/>
          </a:fillRef>
          <a:effectRef idx="1">
            <a:schemeClr val="accent5"/>
          </a:effectRef>
          <a:fontRef idx="minor">
            <a:schemeClr val="lt1"/>
          </a:fontRef>
        </p:style>
        <p:txBody>
          <a:bodyPr rtlCol="0" anchor="ctr"/>
          <a:lstStyle/>
          <a:p>
            <a:pPr algn="ctr"/>
            <a:endParaRPr lang="en-US"/>
          </a:p>
        </p:txBody>
      </p:sp>
      <p:sp>
        <p:nvSpPr>
          <p:cNvPr id="3" name="Oval 2"/>
          <p:cNvSpPr/>
          <p:nvPr/>
        </p:nvSpPr>
        <p:spPr>
          <a:xfrm>
            <a:off x="1184615" y="4383884"/>
            <a:ext cx="548227" cy="534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9225536" y="3140487"/>
            <a:ext cx="548227" cy="534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10034158" y="2896167"/>
            <a:ext cx="548227" cy="5340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88101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9" grpId="0" animBg="1"/>
      <p:bldP spid="5" grpId="0"/>
      <p:bldP spid="6" grpId="0" animBg="1"/>
      <p:bldP spid="42" grpId="0" animBg="1"/>
      <p:bldP spid="43" grpId="0" animBg="1"/>
      <p:bldP spid="44" grpId="0" animBg="1"/>
      <p:bldP spid="45" grpId="0" animBg="1"/>
      <p:bldP spid="46" grpId="0" animBg="1"/>
      <p:bldP spid="47" grpId="0" animBg="1"/>
      <p:bldP spid="48" grpId="0" animBg="1"/>
      <p:bldP spid="49" grpId="0" animBg="1"/>
      <p:bldP spid="3" grpId="0" animBg="1"/>
      <p:bldP spid="37" grpId="0"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001" y="2951396"/>
            <a:ext cx="10561419" cy="1468800"/>
          </a:xfrm>
        </p:spPr>
        <p:txBody>
          <a:bodyPr/>
          <a:lstStyle/>
          <a:p>
            <a:r>
              <a:rPr lang="en-US" sz="4200" dirty="0" smtClean="0"/>
              <a:t>Purpose and Need for the Project</a:t>
            </a:r>
            <a:endParaRPr lang="en-US" sz="4200"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5186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Corridor History</a:t>
            </a:r>
            <a:endParaRPr lang="en-US" dirty="0"/>
          </a:p>
        </p:txBody>
      </p:sp>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4849"/>
          <a:stretch/>
        </p:blipFill>
        <p:spPr>
          <a:xfrm>
            <a:off x="2327824" y="4032579"/>
            <a:ext cx="9196166" cy="2141649"/>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5321" t="23111" b="45275"/>
          <a:stretch/>
        </p:blipFill>
        <p:spPr>
          <a:xfrm>
            <a:off x="2327824" y="1955643"/>
            <a:ext cx="9196166" cy="2044023"/>
          </a:xfrm>
          <a:prstGeom prst="rect">
            <a:avLst/>
          </a:prstGeom>
          <a:solidFill>
            <a:srgbClr val="0F506F">
              <a:alpha val="52157"/>
            </a:srgbClr>
          </a:solidFill>
        </p:spPr>
      </p:pic>
      <p:sp>
        <p:nvSpPr>
          <p:cNvPr id="11" name="TextBox 10"/>
          <p:cNvSpPr txBox="1"/>
          <p:nvPr/>
        </p:nvSpPr>
        <p:spPr>
          <a:xfrm>
            <a:off x="902738" y="2665877"/>
            <a:ext cx="1020188" cy="477252"/>
          </a:xfrm>
          <a:prstGeom prst="rect">
            <a:avLst/>
          </a:prstGeom>
          <a:noFill/>
        </p:spPr>
        <p:txBody>
          <a:bodyPr wrap="square" lIns="106876" tIns="53438" rIns="106876" bIns="53438" rtlCol="0">
            <a:spAutoFit/>
          </a:bodyPr>
          <a:lstStyle/>
          <a:p>
            <a:pPr algn="ctr"/>
            <a:r>
              <a:rPr lang="en-US" sz="2400" dirty="0">
                <a:solidFill>
                  <a:srgbClr val="212F87"/>
                </a:solidFill>
              </a:rPr>
              <a:t>1994</a:t>
            </a:r>
          </a:p>
        </p:txBody>
      </p:sp>
      <p:sp>
        <p:nvSpPr>
          <p:cNvPr id="12" name="Title 2"/>
          <p:cNvSpPr txBox="1">
            <a:spLocks/>
          </p:cNvSpPr>
          <p:nvPr/>
        </p:nvSpPr>
        <p:spPr>
          <a:xfrm rot="21201651">
            <a:off x="6513985" y="5470147"/>
            <a:ext cx="1389271" cy="117322"/>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WOLFS CROSSING RD</a:t>
            </a:r>
          </a:p>
        </p:txBody>
      </p:sp>
      <p:sp>
        <p:nvSpPr>
          <p:cNvPr id="13" name="Title 2"/>
          <p:cNvSpPr txBox="1">
            <a:spLocks/>
          </p:cNvSpPr>
          <p:nvPr/>
        </p:nvSpPr>
        <p:spPr>
          <a:xfrm rot="21201651">
            <a:off x="6799735" y="3294781"/>
            <a:ext cx="1389271" cy="117322"/>
          </a:xfrm>
          <a:prstGeom prst="rect">
            <a:avLst/>
          </a:prstGeom>
          <a:noFill/>
        </p:spPr>
        <p:txBody>
          <a:bodyPr vert="horz" lIns="106876" tIns="53438" rIns="106876" bIns="53438" rtlCol="0" anchor="ctr">
            <a:noAutofit/>
          </a:bodyPr>
          <a:lstStyle/>
          <a:p>
            <a:pP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WOLFS CROSSING RD</a:t>
            </a:r>
          </a:p>
        </p:txBody>
      </p:sp>
      <p:sp>
        <p:nvSpPr>
          <p:cNvPr id="14" name="TextBox 13"/>
          <p:cNvSpPr txBox="1"/>
          <p:nvPr/>
        </p:nvSpPr>
        <p:spPr>
          <a:xfrm>
            <a:off x="948023" y="4941454"/>
            <a:ext cx="929619" cy="477252"/>
          </a:xfrm>
          <a:prstGeom prst="rect">
            <a:avLst/>
          </a:prstGeom>
          <a:noFill/>
        </p:spPr>
        <p:txBody>
          <a:bodyPr wrap="square" lIns="106876" tIns="53438" rIns="106876" bIns="53438" rtlCol="0">
            <a:spAutoFit/>
          </a:bodyPr>
          <a:lstStyle/>
          <a:p>
            <a:pPr algn="ctr"/>
            <a:r>
              <a:rPr lang="en-US" sz="2400" dirty="0">
                <a:solidFill>
                  <a:srgbClr val="212F87"/>
                </a:solidFill>
              </a:rPr>
              <a:t>2014</a:t>
            </a: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29879" y="2095341"/>
            <a:ext cx="299009" cy="459387"/>
          </a:xfrm>
          <a:prstGeom prst="rect">
            <a:avLst/>
          </a:prstGeom>
        </p:spPr>
      </p:pic>
      <p:sp>
        <p:nvSpPr>
          <p:cNvPr id="16" name="Title 2"/>
          <p:cNvSpPr txBox="1">
            <a:spLocks/>
          </p:cNvSpPr>
          <p:nvPr/>
        </p:nvSpPr>
        <p:spPr>
          <a:xfrm rot="18017773">
            <a:off x="2895544" y="5583136"/>
            <a:ext cx="775262" cy="125296"/>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34</a:t>
            </a:r>
          </a:p>
        </p:txBody>
      </p:sp>
      <p:sp>
        <p:nvSpPr>
          <p:cNvPr id="17" name="Title 2"/>
          <p:cNvSpPr txBox="1">
            <a:spLocks/>
          </p:cNvSpPr>
          <p:nvPr/>
        </p:nvSpPr>
        <p:spPr>
          <a:xfrm rot="3665413">
            <a:off x="9676867" y="5533602"/>
            <a:ext cx="1182784" cy="125296"/>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LINCOLN HIGHWAY (ROUTE 30)</a:t>
            </a:r>
          </a:p>
        </p:txBody>
      </p:sp>
      <p:sp>
        <p:nvSpPr>
          <p:cNvPr id="18" name="Title 2"/>
          <p:cNvSpPr txBox="1">
            <a:spLocks/>
          </p:cNvSpPr>
          <p:nvPr/>
        </p:nvSpPr>
        <p:spPr>
          <a:xfrm rot="18017773">
            <a:off x="2807374" y="3403292"/>
            <a:ext cx="775262" cy="125296"/>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ROUTE 34</a:t>
            </a:r>
          </a:p>
        </p:txBody>
      </p:sp>
      <p:sp>
        <p:nvSpPr>
          <p:cNvPr id="19" name="Title 2"/>
          <p:cNvSpPr txBox="1">
            <a:spLocks/>
          </p:cNvSpPr>
          <p:nvPr/>
        </p:nvSpPr>
        <p:spPr>
          <a:xfrm rot="3665413">
            <a:off x="9586298" y="3389835"/>
            <a:ext cx="1182784" cy="125296"/>
          </a:xfrm>
          <a:prstGeom prst="rect">
            <a:avLst/>
          </a:prstGeom>
          <a:noFill/>
        </p:spPr>
        <p:txBody>
          <a:bodyPr vert="horz" lIns="106876" tIns="53438" rIns="106876" bIns="53438" rtlCol="0" anchor="ctr">
            <a:noAutofit/>
          </a:bodyPr>
          <a:lstStyle/>
          <a:p>
            <a:pPr algn="ctr">
              <a:spcBef>
                <a:spcPct val="0"/>
              </a:spcBef>
              <a:defRPr/>
            </a:pPr>
            <a:r>
              <a:rPr lang="en-US" sz="818" b="1" dirty="0">
                <a:ln>
                  <a:solidFill>
                    <a:schemeClr val="accent6"/>
                  </a:solidFill>
                </a:ln>
                <a:solidFill>
                  <a:schemeClr val="bg1"/>
                </a:solidFill>
                <a:effectLst>
                  <a:glow rad="101600">
                    <a:srgbClr val="2D4DEB">
                      <a:alpha val="60000"/>
                    </a:srgbClr>
                  </a:glow>
                </a:effectLst>
                <a:latin typeface="Arial" pitchFamily="34" charset="0"/>
                <a:ea typeface="+mj-ea"/>
                <a:cs typeface="Arial" pitchFamily="34" charset="0"/>
              </a:rPr>
              <a:t>LINCOLN HIGHWAY (ROUTE 30)</a:t>
            </a:r>
          </a:p>
        </p:txBody>
      </p:sp>
      <p:sp>
        <p:nvSpPr>
          <p:cNvPr id="5" name="Freeform 4"/>
          <p:cNvSpPr/>
          <p:nvPr/>
        </p:nvSpPr>
        <p:spPr>
          <a:xfrm>
            <a:off x="4714874" y="1932574"/>
            <a:ext cx="4709955" cy="1505952"/>
          </a:xfrm>
          <a:custGeom>
            <a:avLst/>
            <a:gdLst>
              <a:gd name="connsiteX0" fmla="*/ 1190625 w 4838700"/>
              <a:gd name="connsiteY0" fmla="*/ 19050 h 1457325"/>
              <a:gd name="connsiteX1" fmla="*/ 0 w 4838700"/>
              <a:gd name="connsiteY1" fmla="*/ 790575 h 1457325"/>
              <a:gd name="connsiteX2" fmla="*/ 390525 w 4838700"/>
              <a:gd name="connsiteY2" fmla="*/ 1457325 h 1457325"/>
              <a:gd name="connsiteX3" fmla="*/ 2771775 w 4838700"/>
              <a:gd name="connsiteY3" fmla="*/ 1190625 h 1457325"/>
              <a:gd name="connsiteX4" fmla="*/ 2743200 w 4838700"/>
              <a:gd name="connsiteY4" fmla="*/ 238125 h 1457325"/>
              <a:gd name="connsiteX5" fmla="*/ 3352800 w 4838700"/>
              <a:gd name="connsiteY5" fmla="*/ 219075 h 1457325"/>
              <a:gd name="connsiteX6" fmla="*/ 3381375 w 4838700"/>
              <a:gd name="connsiteY6" fmla="*/ 1104900 h 1457325"/>
              <a:gd name="connsiteX7" fmla="*/ 4838700 w 4838700"/>
              <a:gd name="connsiteY7" fmla="*/ 866775 h 1457325"/>
              <a:gd name="connsiteX8" fmla="*/ 4819650 w 4838700"/>
              <a:gd name="connsiteY8" fmla="*/ 161925 h 1457325"/>
              <a:gd name="connsiteX9" fmla="*/ 4705350 w 4838700"/>
              <a:gd name="connsiteY9" fmla="*/ 0 h 1457325"/>
              <a:gd name="connsiteX10" fmla="*/ 1190625 w 4838700"/>
              <a:gd name="connsiteY10" fmla="*/ 19050 h 1457325"/>
              <a:gd name="connsiteX0" fmla="*/ 1190625 w 4838700"/>
              <a:gd name="connsiteY0" fmla="*/ 0 h 1466850"/>
              <a:gd name="connsiteX1" fmla="*/ 0 w 4838700"/>
              <a:gd name="connsiteY1" fmla="*/ 800100 h 1466850"/>
              <a:gd name="connsiteX2" fmla="*/ 390525 w 4838700"/>
              <a:gd name="connsiteY2" fmla="*/ 1466850 h 1466850"/>
              <a:gd name="connsiteX3" fmla="*/ 2771775 w 4838700"/>
              <a:gd name="connsiteY3" fmla="*/ 1200150 h 1466850"/>
              <a:gd name="connsiteX4" fmla="*/ 2743200 w 4838700"/>
              <a:gd name="connsiteY4" fmla="*/ 247650 h 1466850"/>
              <a:gd name="connsiteX5" fmla="*/ 3352800 w 4838700"/>
              <a:gd name="connsiteY5" fmla="*/ 228600 h 1466850"/>
              <a:gd name="connsiteX6" fmla="*/ 3381375 w 4838700"/>
              <a:gd name="connsiteY6" fmla="*/ 1114425 h 1466850"/>
              <a:gd name="connsiteX7" fmla="*/ 4838700 w 4838700"/>
              <a:gd name="connsiteY7" fmla="*/ 876300 h 1466850"/>
              <a:gd name="connsiteX8" fmla="*/ 4819650 w 4838700"/>
              <a:gd name="connsiteY8" fmla="*/ 171450 h 1466850"/>
              <a:gd name="connsiteX9" fmla="*/ 4705350 w 4838700"/>
              <a:gd name="connsiteY9" fmla="*/ 9525 h 1466850"/>
              <a:gd name="connsiteX10" fmla="*/ 1190625 w 4838700"/>
              <a:gd name="connsiteY10" fmla="*/ 0 h 1466850"/>
              <a:gd name="connsiteX0" fmla="*/ 1470835 w 4838700"/>
              <a:gd name="connsiteY0" fmla="*/ 255937 h 1457325"/>
              <a:gd name="connsiteX1" fmla="*/ 0 w 4838700"/>
              <a:gd name="connsiteY1" fmla="*/ 790575 h 1457325"/>
              <a:gd name="connsiteX2" fmla="*/ 390525 w 4838700"/>
              <a:gd name="connsiteY2" fmla="*/ 1457325 h 1457325"/>
              <a:gd name="connsiteX3" fmla="*/ 2771775 w 4838700"/>
              <a:gd name="connsiteY3" fmla="*/ 1190625 h 1457325"/>
              <a:gd name="connsiteX4" fmla="*/ 2743200 w 4838700"/>
              <a:gd name="connsiteY4" fmla="*/ 238125 h 1457325"/>
              <a:gd name="connsiteX5" fmla="*/ 3352800 w 4838700"/>
              <a:gd name="connsiteY5" fmla="*/ 219075 h 1457325"/>
              <a:gd name="connsiteX6" fmla="*/ 3381375 w 4838700"/>
              <a:gd name="connsiteY6" fmla="*/ 1104900 h 1457325"/>
              <a:gd name="connsiteX7" fmla="*/ 4838700 w 4838700"/>
              <a:gd name="connsiteY7" fmla="*/ 866775 h 1457325"/>
              <a:gd name="connsiteX8" fmla="*/ 4819650 w 4838700"/>
              <a:gd name="connsiteY8" fmla="*/ 161925 h 1457325"/>
              <a:gd name="connsiteX9" fmla="*/ 4705350 w 4838700"/>
              <a:gd name="connsiteY9" fmla="*/ 0 h 1457325"/>
              <a:gd name="connsiteX10" fmla="*/ 1470835 w 4838700"/>
              <a:gd name="connsiteY10" fmla="*/ 255937 h 1457325"/>
              <a:gd name="connsiteX0" fmla="*/ 1323356 w 4691221"/>
              <a:gd name="connsiteY0" fmla="*/ 255937 h 1457325"/>
              <a:gd name="connsiteX1" fmla="*/ 0 w 4691221"/>
              <a:gd name="connsiteY1" fmla="*/ 1078159 h 1457325"/>
              <a:gd name="connsiteX2" fmla="*/ 243046 w 4691221"/>
              <a:gd name="connsiteY2" fmla="*/ 1457325 h 1457325"/>
              <a:gd name="connsiteX3" fmla="*/ 2624296 w 4691221"/>
              <a:gd name="connsiteY3" fmla="*/ 1190625 h 1457325"/>
              <a:gd name="connsiteX4" fmla="*/ 2595721 w 4691221"/>
              <a:gd name="connsiteY4" fmla="*/ 238125 h 1457325"/>
              <a:gd name="connsiteX5" fmla="*/ 3205321 w 4691221"/>
              <a:gd name="connsiteY5" fmla="*/ 219075 h 1457325"/>
              <a:gd name="connsiteX6" fmla="*/ 3233896 w 4691221"/>
              <a:gd name="connsiteY6" fmla="*/ 1104900 h 1457325"/>
              <a:gd name="connsiteX7" fmla="*/ 4691221 w 4691221"/>
              <a:gd name="connsiteY7" fmla="*/ 866775 h 1457325"/>
              <a:gd name="connsiteX8" fmla="*/ 4672171 w 4691221"/>
              <a:gd name="connsiteY8" fmla="*/ 161925 h 1457325"/>
              <a:gd name="connsiteX9" fmla="*/ 4557871 w 4691221"/>
              <a:gd name="connsiteY9" fmla="*/ 0 h 1457325"/>
              <a:gd name="connsiteX10" fmla="*/ 1323356 w 4691221"/>
              <a:gd name="connsiteY10" fmla="*/ 255937 h 1457325"/>
              <a:gd name="connsiteX0" fmla="*/ 1352852 w 4691221"/>
              <a:gd name="connsiteY0" fmla="*/ 270685 h 1457325"/>
              <a:gd name="connsiteX1" fmla="*/ 0 w 4691221"/>
              <a:gd name="connsiteY1" fmla="*/ 1078159 h 1457325"/>
              <a:gd name="connsiteX2" fmla="*/ 243046 w 4691221"/>
              <a:gd name="connsiteY2" fmla="*/ 1457325 h 1457325"/>
              <a:gd name="connsiteX3" fmla="*/ 2624296 w 4691221"/>
              <a:gd name="connsiteY3" fmla="*/ 1190625 h 1457325"/>
              <a:gd name="connsiteX4" fmla="*/ 2595721 w 4691221"/>
              <a:gd name="connsiteY4" fmla="*/ 238125 h 1457325"/>
              <a:gd name="connsiteX5" fmla="*/ 3205321 w 4691221"/>
              <a:gd name="connsiteY5" fmla="*/ 219075 h 1457325"/>
              <a:gd name="connsiteX6" fmla="*/ 3233896 w 4691221"/>
              <a:gd name="connsiteY6" fmla="*/ 1104900 h 1457325"/>
              <a:gd name="connsiteX7" fmla="*/ 4691221 w 4691221"/>
              <a:gd name="connsiteY7" fmla="*/ 866775 h 1457325"/>
              <a:gd name="connsiteX8" fmla="*/ 4672171 w 4691221"/>
              <a:gd name="connsiteY8" fmla="*/ 161925 h 1457325"/>
              <a:gd name="connsiteX9" fmla="*/ 4557871 w 4691221"/>
              <a:gd name="connsiteY9" fmla="*/ 0 h 1457325"/>
              <a:gd name="connsiteX10" fmla="*/ 1352852 w 4691221"/>
              <a:gd name="connsiteY10" fmla="*/ 270685 h 1457325"/>
              <a:gd name="connsiteX0" fmla="*/ 1735857 w 4691221"/>
              <a:gd name="connsiteY0" fmla="*/ 46165 h 1457325"/>
              <a:gd name="connsiteX1" fmla="*/ 0 w 4691221"/>
              <a:gd name="connsiteY1" fmla="*/ 1078159 h 1457325"/>
              <a:gd name="connsiteX2" fmla="*/ 243046 w 4691221"/>
              <a:gd name="connsiteY2" fmla="*/ 1457325 h 1457325"/>
              <a:gd name="connsiteX3" fmla="*/ 2624296 w 4691221"/>
              <a:gd name="connsiteY3" fmla="*/ 1190625 h 1457325"/>
              <a:gd name="connsiteX4" fmla="*/ 2595721 w 4691221"/>
              <a:gd name="connsiteY4" fmla="*/ 238125 h 1457325"/>
              <a:gd name="connsiteX5" fmla="*/ 3205321 w 4691221"/>
              <a:gd name="connsiteY5" fmla="*/ 219075 h 1457325"/>
              <a:gd name="connsiteX6" fmla="*/ 3233896 w 4691221"/>
              <a:gd name="connsiteY6" fmla="*/ 1104900 h 1457325"/>
              <a:gd name="connsiteX7" fmla="*/ 4691221 w 4691221"/>
              <a:gd name="connsiteY7" fmla="*/ 866775 h 1457325"/>
              <a:gd name="connsiteX8" fmla="*/ 4672171 w 4691221"/>
              <a:gd name="connsiteY8" fmla="*/ 161925 h 1457325"/>
              <a:gd name="connsiteX9" fmla="*/ 4557871 w 4691221"/>
              <a:gd name="connsiteY9" fmla="*/ 0 h 1457325"/>
              <a:gd name="connsiteX10" fmla="*/ 1735857 w 4691221"/>
              <a:gd name="connsiteY10" fmla="*/ 46165 h 1457325"/>
              <a:gd name="connsiteX0" fmla="*/ 1735857 w 4691221"/>
              <a:gd name="connsiteY0" fmla="*/ 46165 h 1457325"/>
              <a:gd name="connsiteX1" fmla="*/ 0 w 4691221"/>
              <a:gd name="connsiteY1" fmla="*/ 1078159 h 1457325"/>
              <a:gd name="connsiteX2" fmla="*/ 243046 w 4691221"/>
              <a:gd name="connsiteY2" fmla="*/ 1457325 h 1457325"/>
              <a:gd name="connsiteX3" fmla="*/ 2624296 w 4691221"/>
              <a:gd name="connsiteY3" fmla="*/ 1190625 h 1457325"/>
              <a:gd name="connsiteX4" fmla="*/ 2595721 w 4691221"/>
              <a:gd name="connsiteY4" fmla="*/ 238125 h 1457325"/>
              <a:gd name="connsiteX5" fmla="*/ 3205321 w 4691221"/>
              <a:gd name="connsiteY5" fmla="*/ 219075 h 1457325"/>
              <a:gd name="connsiteX6" fmla="*/ 3233896 w 4691221"/>
              <a:gd name="connsiteY6" fmla="*/ 1104900 h 1457325"/>
              <a:gd name="connsiteX7" fmla="*/ 4691221 w 4691221"/>
              <a:gd name="connsiteY7" fmla="*/ 866775 h 1457325"/>
              <a:gd name="connsiteX8" fmla="*/ 4536037 w 4691221"/>
              <a:gd name="connsiteY8" fmla="*/ 53017 h 1457325"/>
              <a:gd name="connsiteX9" fmla="*/ 4557871 w 4691221"/>
              <a:gd name="connsiteY9" fmla="*/ 0 h 1457325"/>
              <a:gd name="connsiteX10" fmla="*/ 1735857 w 4691221"/>
              <a:gd name="connsiteY10" fmla="*/ 46165 h 1457325"/>
              <a:gd name="connsiteX0" fmla="*/ 1735857 w 4557871"/>
              <a:gd name="connsiteY0" fmla="*/ 46165 h 1457325"/>
              <a:gd name="connsiteX1" fmla="*/ 0 w 4557871"/>
              <a:gd name="connsiteY1" fmla="*/ 1078159 h 1457325"/>
              <a:gd name="connsiteX2" fmla="*/ 243046 w 4557871"/>
              <a:gd name="connsiteY2" fmla="*/ 1457325 h 1457325"/>
              <a:gd name="connsiteX3" fmla="*/ 2624296 w 4557871"/>
              <a:gd name="connsiteY3" fmla="*/ 1190625 h 1457325"/>
              <a:gd name="connsiteX4" fmla="*/ 2595721 w 4557871"/>
              <a:gd name="connsiteY4" fmla="*/ 238125 h 1457325"/>
              <a:gd name="connsiteX5" fmla="*/ 3205321 w 4557871"/>
              <a:gd name="connsiteY5" fmla="*/ 219075 h 1457325"/>
              <a:gd name="connsiteX6" fmla="*/ 3233896 w 4557871"/>
              <a:gd name="connsiteY6" fmla="*/ 1104900 h 1457325"/>
              <a:gd name="connsiteX7" fmla="*/ 4527860 w 4557871"/>
              <a:gd name="connsiteY7" fmla="*/ 921229 h 1457325"/>
              <a:gd name="connsiteX8" fmla="*/ 4536037 w 4557871"/>
              <a:gd name="connsiteY8" fmla="*/ 53017 h 1457325"/>
              <a:gd name="connsiteX9" fmla="*/ 4557871 w 4557871"/>
              <a:gd name="connsiteY9" fmla="*/ 0 h 1457325"/>
              <a:gd name="connsiteX10" fmla="*/ 1735857 w 4557871"/>
              <a:gd name="connsiteY10" fmla="*/ 46165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557871" h="1457325">
                <a:moveTo>
                  <a:pt x="1735857" y="46165"/>
                </a:moveTo>
                <a:lnTo>
                  <a:pt x="0" y="1078159"/>
                </a:lnTo>
                <a:lnTo>
                  <a:pt x="243046" y="1457325"/>
                </a:lnTo>
                <a:lnTo>
                  <a:pt x="2624296" y="1190625"/>
                </a:lnTo>
                <a:lnTo>
                  <a:pt x="2595721" y="238125"/>
                </a:lnTo>
                <a:lnTo>
                  <a:pt x="3205321" y="219075"/>
                </a:lnTo>
                <a:lnTo>
                  <a:pt x="3233896" y="1104900"/>
                </a:lnTo>
                <a:lnTo>
                  <a:pt x="4527860" y="921229"/>
                </a:lnTo>
                <a:cubicBezTo>
                  <a:pt x="4530586" y="631825"/>
                  <a:pt x="4533311" y="342421"/>
                  <a:pt x="4536037" y="53017"/>
                </a:cubicBezTo>
                <a:lnTo>
                  <a:pt x="4557871" y="0"/>
                </a:lnTo>
                <a:lnTo>
                  <a:pt x="1735857" y="46165"/>
                </a:lnTo>
                <a:close/>
              </a:path>
            </a:pathLst>
          </a:custGeom>
          <a:solidFill>
            <a:srgbClr val="0F506F">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3686175" y="3543300"/>
            <a:ext cx="766763" cy="442913"/>
          </a:xfrm>
          <a:custGeom>
            <a:avLst/>
            <a:gdLst>
              <a:gd name="connsiteX0" fmla="*/ 0 w 766763"/>
              <a:gd name="connsiteY0" fmla="*/ 123825 h 442913"/>
              <a:gd name="connsiteX1" fmla="*/ 0 w 766763"/>
              <a:gd name="connsiteY1" fmla="*/ 123825 h 442913"/>
              <a:gd name="connsiteX2" fmla="*/ 19050 w 766763"/>
              <a:gd name="connsiteY2" fmla="*/ 223838 h 442913"/>
              <a:gd name="connsiteX3" fmla="*/ 28575 w 766763"/>
              <a:gd name="connsiteY3" fmla="*/ 276225 h 442913"/>
              <a:gd name="connsiteX4" fmla="*/ 28575 w 766763"/>
              <a:gd name="connsiteY4" fmla="*/ 438150 h 442913"/>
              <a:gd name="connsiteX5" fmla="*/ 28575 w 766763"/>
              <a:gd name="connsiteY5" fmla="*/ 438150 h 442913"/>
              <a:gd name="connsiteX6" fmla="*/ 762000 w 766763"/>
              <a:gd name="connsiteY6" fmla="*/ 442913 h 442913"/>
              <a:gd name="connsiteX7" fmla="*/ 766763 w 766763"/>
              <a:gd name="connsiteY7" fmla="*/ 0 h 442913"/>
              <a:gd name="connsiteX8" fmla="*/ 0 w 766763"/>
              <a:gd name="connsiteY8" fmla="*/ 123825 h 442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6763" h="442913">
                <a:moveTo>
                  <a:pt x="0" y="123825"/>
                </a:moveTo>
                <a:lnTo>
                  <a:pt x="0" y="123825"/>
                </a:lnTo>
                <a:cubicBezTo>
                  <a:pt x="6350" y="157163"/>
                  <a:pt x="12796" y="190482"/>
                  <a:pt x="19050" y="223838"/>
                </a:cubicBezTo>
                <a:cubicBezTo>
                  <a:pt x="22321" y="241283"/>
                  <a:pt x="28575" y="258476"/>
                  <a:pt x="28575" y="276225"/>
                </a:cubicBezTo>
                <a:lnTo>
                  <a:pt x="28575" y="438150"/>
                </a:lnTo>
                <a:lnTo>
                  <a:pt x="28575" y="438150"/>
                </a:lnTo>
                <a:lnTo>
                  <a:pt x="762000" y="442913"/>
                </a:lnTo>
                <a:cubicBezTo>
                  <a:pt x="763588" y="295275"/>
                  <a:pt x="765175" y="147638"/>
                  <a:pt x="766763" y="0"/>
                </a:cubicBezTo>
                <a:lnTo>
                  <a:pt x="0" y="123825"/>
                </a:lnTo>
                <a:close/>
              </a:path>
            </a:pathLst>
          </a:custGeom>
          <a:solidFill>
            <a:srgbClr val="0F506F">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5321" t="23111" b="45275"/>
          <a:stretch/>
        </p:blipFill>
        <p:spPr>
          <a:xfrm>
            <a:off x="2327824" y="1958787"/>
            <a:ext cx="9196166" cy="2044023"/>
          </a:xfrm>
          <a:prstGeom prst="rect">
            <a:avLst/>
          </a:prstGeom>
          <a:solidFill>
            <a:srgbClr val="0F506F">
              <a:alpha val="52157"/>
            </a:srgbClr>
          </a:solidFill>
        </p:spPr>
      </p:pic>
    </p:spTree>
    <p:extLst>
      <p:ext uri="{BB962C8B-B14F-4D97-AF65-F5344CB8AC3E}">
        <p14:creationId xmlns:p14="http://schemas.microsoft.com/office/powerpoint/2010/main" val="1111338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grpId="0" nodeType="clickEffect">
                                  <p:stCondLst>
                                    <p:cond delay="0"/>
                                  </p:stCondLst>
                                  <p:childTnLst>
                                    <p:animMotion origin="layout" path="M 2.29167E-6 4.81481E-6 L 0.00573 0.31342 " pathEditMode="relative" rAng="0" ptsTypes="AA">
                                      <p:cBhvr>
                                        <p:cTn id="22" dur="2000" fill="hold"/>
                                        <p:tgtEl>
                                          <p:spTgt spid="5"/>
                                        </p:tgtEl>
                                        <p:attrNameLst>
                                          <p:attrName>ppt_x</p:attrName>
                                          <p:attrName>ppt_y</p:attrName>
                                        </p:attrNameLst>
                                      </p:cBhvr>
                                      <p:rCtr x="286" y="15671"/>
                                    </p:animMotion>
                                  </p:childTnLst>
                                </p:cTn>
                              </p:par>
                              <p:par>
                                <p:cTn id="23" presetID="42" presetClass="path" presetSubtype="0" accel="50000" decel="50000" fill="hold" grpId="0" nodeType="withEffect">
                                  <p:stCondLst>
                                    <p:cond delay="0"/>
                                  </p:stCondLst>
                                  <p:childTnLst>
                                    <p:animMotion origin="layout" path="M -3.95833E-6 -2.59259E-6 L 0.00664 0.31273 " pathEditMode="relative" rAng="0" ptsTypes="AA">
                                      <p:cBhvr>
                                        <p:cTn id="24" dur="2000" fill="hold"/>
                                        <p:tgtEl>
                                          <p:spTgt spid="7"/>
                                        </p:tgtEl>
                                        <p:attrNameLst>
                                          <p:attrName>ppt_x</p:attrName>
                                          <p:attrName>ppt_y</p:attrName>
                                        </p:attrNameLst>
                                      </p:cBhvr>
                                      <p:rCtr x="326" y="1562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6" grpId="0"/>
      <p:bldP spid="17" grpId="0"/>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rotWithShape="1">
          <a:blip r:embed="rId3"/>
          <a:srcRect l="10755" t="6383" r="15969" b="6068"/>
          <a:stretch/>
        </p:blipFill>
        <p:spPr>
          <a:xfrm>
            <a:off x="1451429" y="1204687"/>
            <a:ext cx="9303657" cy="4978399"/>
          </a:xfrm>
          <a:prstGeom prst="rect">
            <a:avLst/>
          </a:prstGeom>
        </p:spPr>
      </p:pic>
      <p:pic>
        <p:nvPicPr>
          <p:cNvPr id="42" name="Picture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914565">
            <a:off x="-207732" y="474655"/>
            <a:ext cx="13660179" cy="6438462"/>
          </a:xfrm>
          <a:prstGeom prst="rect">
            <a:avLst/>
          </a:prstGeom>
        </p:spPr>
      </p:pic>
      <p:sp>
        <p:nvSpPr>
          <p:cNvPr id="43" name="Freeform 42"/>
          <p:cNvSpPr/>
          <p:nvPr/>
        </p:nvSpPr>
        <p:spPr>
          <a:xfrm>
            <a:off x="3242985" y="4126644"/>
            <a:ext cx="1444296" cy="1471829"/>
          </a:xfrm>
          <a:custGeom>
            <a:avLst/>
            <a:gdLst>
              <a:gd name="connsiteX0" fmla="*/ 172016 w 1421394"/>
              <a:gd name="connsiteY0" fmla="*/ 153909 h 1520982"/>
              <a:gd name="connsiteX1" fmla="*/ 153909 w 1421394"/>
              <a:gd name="connsiteY1" fmla="*/ 380246 h 1520982"/>
              <a:gd name="connsiteX2" fmla="*/ 0 w 1421394"/>
              <a:gd name="connsiteY2" fmla="*/ 389299 h 1520982"/>
              <a:gd name="connsiteX3" fmla="*/ 18107 w 1421394"/>
              <a:gd name="connsiteY3" fmla="*/ 1493822 h 1520982"/>
              <a:gd name="connsiteX4" fmla="*/ 1421394 w 1421394"/>
              <a:gd name="connsiteY4" fmla="*/ 1520982 h 1520982"/>
              <a:gd name="connsiteX5" fmla="*/ 1412341 w 1421394"/>
              <a:gd name="connsiteY5" fmla="*/ 733331 h 1520982"/>
              <a:gd name="connsiteX6" fmla="*/ 1276539 w 1421394"/>
              <a:gd name="connsiteY6" fmla="*/ 733331 h 1520982"/>
              <a:gd name="connsiteX7" fmla="*/ 1231271 w 1421394"/>
              <a:gd name="connsiteY7" fmla="*/ 0 h 1520982"/>
              <a:gd name="connsiteX8" fmla="*/ 841972 w 1421394"/>
              <a:gd name="connsiteY8" fmla="*/ 54321 h 1520982"/>
              <a:gd name="connsiteX9" fmla="*/ 851026 w 1421394"/>
              <a:gd name="connsiteY9" fmla="*/ 190123 h 1520982"/>
              <a:gd name="connsiteX10" fmla="*/ 642796 w 1421394"/>
              <a:gd name="connsiteY10" fmla="*/ 208230 h 1520982"/>
              <a:gd name="connsiteX11" fmla="*/ 642796 w 1421394"/>
              <a:gd name="connsiteY11" fmla="*/ 90535 h 1520982"/>
              <a:gd name="connsiteX12" fmla="*/ 570368 w 1421394"/>
              <a:gd name="connsiteY12" fmla="*/ 108642 h 1520982"/>
              <a:gd name="connsiteX13" fmla="*/ 570368 w 1421394"/>
              <a:gd name="connsiteY13" fmla="*/ 235390 h 1520982"/>
              <a:gd name="connsiteX14" fmla="*/ 479834 w 1421394"/>
              <a:gd name="connsiteY14" fmla="*/ 235390 h 1520982"/>
              <a:gd name="connsiteX15" fmla="*/ 497941 w 1421394"/>
              <a:gd name="connsiteY15" fmla="*/ 99588 h 1520982"/>
              <a:gd name="connsiteX16" fmla="*/ 172016 w 1421394"/>
              <a:gd name="connsiteY16" fmla="*/ 153909 h 152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21394" h="1520982">
                <a:moveTo>
                  <a:pt x="172016" y="153909"/>
                </a:moveTo>
                <a:lnTo>
                  <a:pt x="153909" y="380246"/>
                </a:lnTo>
                <a:lnTo>
                  <a:pt x="0" y="389299"/>
                </a:lnTo>
                <a:lnTo>
                  <a:pt x="18107" y="1493822"/>
                </a:lnTo>
                <a:lnTo>
                  <a:pt x="1421394" y="1520982"/>
                </a:lnTo>
                <a:lnTo>
                  <a:pt x="1412341" y="733331"/>
                </a:lnTo>
                <a:lnTo>
                  <a:pt x="1276539" y="733331"/>
                </a:lnTo>
                <a:lnTo>
                  <a:pt x="1231271" y="0"/>
                </a:lnTo>
                <a:lnTo>
                  <a:pt x="841972" y="54321"/>
                </a:lnTo>
                <a:lnTo>
                  <a:pt x="851026" y="190123"/>
                </a:lnTo>
                <a:lnTo>
                  <a:pt x="642796" y="208230"/>
                </a:lnTo>
                <a:lnTo>
                  <a:pt x="642796" y="90535"/>
                </a:lnTo>
                <a:lnTo>
                  <a:pt x="570368" y="108642"/>
                </a:lnTo>
                <a:lnTo>
                  <a:pt x="570368" y="235390"/>
                </a:lnTo>
                <a:lnTo>
                  <a:pt x="479834" y="235390"/>
                </a:lnTo>
                <a:lnTo>
                  <a:pt x="497941" y="99588"/>
                </a:lnTo>
                <a:lnTo>
                  <a:pt x="172016" y="153909"/>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Freeform 43"/>
          <p:cNvSpPr/>
          <p:nvPr/>
        </p:nvSpPr>
        <p:spPr>
          <a:xfrm>
            <a:off x="4292880" y="3891254"/>
            <a:ext cx="660903" cy="135802"/>
          </a:xfrm>
          <a:custGeom>
            <a:avLst/>
            <a:gdLst>
              <a:gd name="connsiteX0" fmla="*/ 0 w 660903"/>
              <a:gd name="connsiteY0" fmla="*/ 135802 h 135802"/>
              <a:gd name="connsiteX1" fmla="*/ 9053 w 660903"/>
              <a:gd name="connsiteY1" fmla="*/ 0 h 135802"/>
              <a:gd name="connsiteX2" fmla="*/ 660903 w 660903"/>
              <a:gd name="connsiteY2" fmla="*/ 0 h 135802"/>
              <a:gd name="connsiteX3" fmla="*/ 660903 w 660903"/>
              <a:gd name="connsiteY3" fmla="*/ 63374 h 135802"/>
              <a:gd name="connsiteX4" fmla="*/ 0 w 660903"/>
              <a:gd name="connsiteY4" fmla="*/ 135802 h 13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903" h="135802">
                <a:moveTo>
                  <a:pt x="0" y="135802"/>
                </a:moveTo>
                <a:lnTo>
                  <a:pt x="9053" y="0"/>
                </a:lnTo>
                <a:lnTo>
                  <a:pt x="660903" y="0"/>
                </a:lnTo>
                <a:lnTo>
                  <a:pt x="660903" y="63374"/>
                </a:lnTo>
                <a:lnTo>
                  <a:pt x="0" y="13580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Freeform 44"/>
          <p:cNvSpPr/>
          <p:nvPr/>
        </p:nvSpPr>
        <p:spPr>
          <a:xfrm>
            <a:off x="4709339" y="3827880"/>
            <a:ext cx="2489703" cy="1774479"/>
          </a:xfrm>
          <a:custGeom>
            <a:avLst/>
            <a:gdLst>
              <a:gd name="connsiteX0" fmla="*/ 0 w 2489703"/>
              <a:gd name="connsiteY0" fmla="*/ 851025 h 1774479"/>
              <a:gd name="connsiteX1" fmla="*/ 27160 w 2489703"/>
              <a:gd name="connsiteY1" fmla="*/ 1774479 h 1774479"/>
              <a:gd name="connsiteX2" fmla="*/ 2489703 w 2489703"/>
              <a:gd name="connsiteY2" fmla="*/ 1765425 h 1774479"/>
              <a:gd name="connsiteX3" fmla="*/ 2453489 w 2489703"/>
              <a:gd name="connsiteY3" fmla="*/ 0 h 1774479"/>
              <a:gd name="connsiteX4" fmla="*/ 1493822 w 2489703"/>
              <a:gd name="connsiteY4" fmla="*/ 108641 h 1774479"/>
              <a:gd name="connsiteX5" fmla="*/ 1502875 w 2489703"/>
              <a:gd name="connsiteY5" fmla="*/ 389299 h 1774479"/>
              <a:gd name="connsiteX6" fmla="*/ 1213164 w 2489703"/>
              <a:gd name="connsiteY6" fmla="*/ 398352 h 1774479"/>
              <a:gd name="connsiteX7" fmla="*/ 1186004 w 2489703"/>
              <a:gd name="connsiteY7" fmla="*/ 135802 h 1774479"/>
              <a:gd name="connsiteX8" fmla="*/ 525101 w 2489703"/>
              <a:gd name="connsiteY8" fmla="*/ 217283 h 1774479"/>
              <a:gd name="connsiteX9" fmla="*/ 525101 w 2489703"/>
              <a:gd name="connsiteY9" fmla="*/ 841972 h 1774479"/>
              <a:gd name="connsiteX10" fmla="*/ 0 w 2489703"/>
              <a:gd name="connsiteY10" fmla="*/ 851025 h 177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89703" h="1774479">
                <a:moveTo>
                  <a:pt x="0" y="851025"/>
                </a:moveTo>
                <a:lnTo>
                  <a:pt x="27160" y="1774479"/>
                </a:lnTo>
                <a:lnTo>
                  <a:pt x="2489703" y="1765425"/>
                </a:lnTo>
                <a:lnTo>
                  <a:pt x="2453489" y="0"/>
                </a:lnTo>
                <a:lnTo>
                  <a:pt x="1493822" y="108641"/>
                </a:lnTo>
                <a:lnTo>
                  <a:pt x="1502875" y="389299"/>
                </a:lnTo>
                <a:lnTo>
                  <a:pt x="1213164" y="398352"/>
                </a:lnTo>
                <a:lnTo>
                  <a:pt x="1186004" y="135802"/>
                </a:lnTo>
                <a:lnTo>
                  <a:pt x="525101" y="217283"/>
                </a:lnTo>
                <a:lnTo>
                  <a:pt x="525101" y="841972"/>
                </a:lnTo>
                <a:lnTo>
                  <a:pt x="0" y="851025"/>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Freeform 45"/>
          <p:cNvSpPr/>
          <p:nvPr/>
        </p:nvSpPr>
        <p:spPr>
          <a:xfrm>
            <a:off x="7189988" y="3719238"/>
            <a:ext cx="1032096" cy="1865014"/>
          </a:xfrm>
          <a:custGeom>
            <a:avLst/>
            <a:gdLst>
              <a:gd name="connsiteX0" fmla="*/ 0 w 1032096"/>
              <a:gd name="connsiteY0" fmla="*/ 108642 h 1865014"/>
              <a:gd name="connsiteX1" fmla="*/ 45268 w 1032096"/>
              <a:gd name="connsiteY1" fmla="*/ 1865014 h 1865014"/>
              <a:gd name="connsiteX2" fmla="*/ 1032096 w 1032096"/>
              <a:gd name="connsiteY2" fmla="*/ 1846907 h 1865014"/>
              <a:gd name="connsiteX3" fmla="*/ 959668 w 1032096"/>
              <a:gd name="connsiteY3" fmla="*/ 0 h 1865014"/>
              <a:gd name="connsiteX4" fmla="*/ 280658 w 1032096"/>
              <a:gd name="connsiteY4" fmla="*/ 153909 h 1865014"/>
              <a:gd name="connsiteX5" fmla="*/ 271604 w 1032096"/>
              <a:gd name="connsiteY5" fmla="*/ 334978 h 1865014"/>
              <a:gd name="connsiteX6" fmla="*/ 0 w 1032096"/>
              <a:gd name="connsiteY6" fmla="*/ 334978 h 1865014"/>
              <a:gd name="connsiteX7" fmla="*/ 0 w 1032096"/>
              <a:gd name="connsiteY7" fmla="*/ 108642 h 1865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2096" h="1865014">
                <a:moveTo>
                  <a:pt x="0" y="108642"/>
                </a:moveTo>
                <a:lnTo>
                  <a:pt x="45268" y="1865014"/>
                </a:lnTo>
                <a:lnTo>
                  <a:pt x="1032096" y="1846907"/>
                </a:lnTo>
                <a:lnTo>
                  <a:pt x="959668" y="0"/>
                </a:lnTo>
                <a:lnTo>
                  <a:pt x="280658" y="153909"/>
                </a:lnTo>
                <a:lnTo>
                  <a:pt x="271604" y="334978"/>
                </a:lnTo>
                <a:lnTo>
                  <a:pt x="0" y="334978"/>
                </a:lnTo>
                <a:lnTo>
                  <a:pt x="0" y="10864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Freeform 46"/>
          <p:cNvSpPr/>
          <p:nvPr/>
        </p:nvSpPr>
        <p:spPr>
          <a:xfrm>
            <a:off x="8185870" y="3420474"/>
            <a:ext cx="1991762" cy="1186004"/>
          </a:xfrm>
          <a:custGeom>
            <a:avLst/>
            <a:gdLst>
              <a:gd name="connsiteX0" fmla="*/ 27160 w 1991762"/>
              <a:gd name="connsiteY0" fmla="*/ 1186004 h 1186004"/>
              <a:gd name="connsiteX1" fmla="*/ 0 w 1991762"/>
              <a:gd name="connsiteY1" fmla="*/ 271604 h 1186004"/>
              <a:gd name="connsiteX2" fmla="*/ 1348966 w 1991762"/>
              <a:gd name="connsiteY2" fmla="*/ 0 h 1186004"/>
              <a:gd name="connsiteX3" fmla="*/ 1991762 w 1991762"/>
              <a:gd name="connsiteY3" fmla="*/ 1140736 h 1186004"/>
              <a:gd name="connsiteX4" fmla="*/ 27160 w 1991762"/>
              <a:gd name="connsiteY4" fmla="*/ 1186004 h 11860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1762" h="1186004">
                <a:moveTo>
                  <a:pt x="27160" y="1186004"/>
                </a:moveTo>
                <a:lnTo>
                  <a:pt x="0" y="271604"/>
                </a:lnTo>
                <a:lnTo>
                  <a:pt x="1348966" y="0"/>
                </a:lnTo>
                <a:lnTo>
                  <a:pt x="1991762" y="1140736"/>
                </a:lnTo>
                <a:lnTo>
                  <a:pt x="27160" y="1186004"/>
                </a:lnTo>
                <a:close/>
              </a:path>
            </a:pathLst>
          </a:cu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rot="21127555">
            <a:off x="4392547" y="3958892"/>
            <a:ext cx="1784839" cy="369332"/>
          </a:xfrm>
          <a:prstGeom prst="rect">
            <a:avLst/>
          </a:prstGeom>
          <a:noFill/>
        </p:spPr>
        <p:txBody>
          <a:bodyPr wrap="square" rtlCol="0">
            <a:spAutoFit/>
          </a:bodyPr>
          <a:lstStyle/>
          <a:p>
            <a:r>
              <a:rPr lang="en-US" b="1" dirty="0">
                <a:solidFill>
                  <a:schemeClr val="bg1"/>
                </a:solidFill>
              </a:rPr>
              <a:t>Wolfs Crossing</a:t>
            </a:r>
          </a:p>
        </p:txBody>
      </p:sp>
      <p:sp>
        <p:nvSpPr>
          <p:cNvPr id="49" name="TextBox 48"/>
          <p:cNvSpPr txBox="1"/>
          <p:nvPr/>
        </p:nvSpPr>
        <p:spPr>
          <a:xfrm rot="3750332">
            <a:off x="8918436" y="4533099"/>
            <a:ext cx="2907619" cy="307777"/>
          </a:xfrm>
          <a:prstGeom prst="rect">
            <a:avLst/>
          </a:prstGeom>
          <a:noFill/>
        </p:spPr>
        <p:txBody>
          <a:bodyPr wrap="square" rtlCol="0">
            <a:spAutoFit/>
          </a:bodyPr>
          <a:lstStyle/>
          <a:p>
            <a:r>
              <a:rPr lang="en-US" sz="1400" b="1" dirty="0">
                <a:solidFill>
                  <a:schemeClr val="bg1"/>
                </a:solidFill>
              </a:rPr>
              <a:t>Lincoln Highway (Route 30)</a:t>
            </a:r>
          </a:p>
        </p:txBody>
      </p:sp>
      <p:sp>
        <p:nvSpPr>
          <p:cNvPr id="50" name="TextBox 49"/>
          <p:cNvSpPr txBox="1"/>
          <p:nvPr/>
        </p:nvSpPr>
        <p:spPr>
          <a:xfrm rot="19392399">
            <a:off x="3173644" y="2447491"/>
            <a:ext cx="1784839" cy="369332"/>
          </a:xfrm>
          <a:prstGeom prst="rect">
            <a:avLst/>
          </a:prstGeom>
          <a:noFill/>
        </p:spPr>
        <p:txBody>
          <a:bodyPr wrap="square" rtlCol="0">
            <a:spAutoFit/>
          </a:bodyPr>
          <a:lstStyle/>
          <a:p>
            <a:r>
              <a:rPr lang="en-US" b="1" dirty="0">
                <a:solidFill>
                  <a:schemeClr val="bg1"/>
                </a:solidFill>
              </a:rPr>
              <a:t>Route 34</a:t>
            </a:r>
          </a:p>
        </p:txBody>
      </p:sp>
      <p:sp>
        <p:nvSpPr>
          <p:cNvPr id="51" name="TextBox 50"/>
          <p:cNvSpPr txBox="1"/>
          <p:nvPr/>
        </p:nvSpPr>
        <p:spPr>
          <a:xfrm rot="5221722">
            <a:off x="7205164" y="4567314"/>
            <a:ext cx="1784839" cy="276999"/>
          </a:xfrm>
          <a:prstGeom prst="rect">
            <a:avLst/>
          </a:prstGeom>
          <a:noFill/>
        </p:spPr>
        <p:txBody>
          <a:bodyPr wrap="square" rtlCol="0">
            <a:spAutoFit/>
          </a:bodyPr>
          <a:lstStyle/>
          <a:p>
            <a:r>
              <a:rPr lang="en-US" sz="1200" b="1" dirty="0">
                <a:solidFill>
                  <a:schemeClr val="bg1"/>
                </a:solidFill>
              </a:rPr>
              <a:t>Harvey Road</a:t>
            </a:r>
          </a:p>
        </p:txBody>
      </p:sp>
      <p:sp>
        <p:nvSpPr>
          <p:cNvPr id="52" name="TextBox 51"/>
          <p:cNvSpPr txBox="1"/>
          <p:nvPr/>
        </p:nvSpPr>
        <p:spPr>
          <a:xfrm rot="5221722">
            <a:off x="6897077" y="4957385"/>
            <a:ext cx="909911" cy="461665"/>
          </a:xfrm>
          <a:prstGeom prst="rect">
            <a:avLst/>
          </a:prstGeom>
          <a:noFill/>
        </p:spPr>
        <p:txBody>
          <a:bodyPr wrap="square" rtlCol="0">
            <a:spAutoFit/>
          </a:bodyPr>
          <a:lstStyle/>
          <a:p>
            <a:r>
              <a:rPr lang="en-US" sz="1200" b="1" dirty="0">
                <a:solidFill>
                  <a:schemeClr val="bg1"/>
                </a:solidFill>
              </a:rPr>
              <a:t>Roth Road</a:t>
            </a:r>
          </a:p>
        </p:txBody>
      </p:sp>
      <p:sp>
        <p:nvSpPr>
          <p:cNvPr id="53" name="TextBox 52"/>
          <p:cNvSpPr txBox="1"/>
          <p:nvPr/>
        </p:nvSpPr>
        <p:spPr>
          <a:xfrm rot="5221722">
            <a:off x="5565000" y="4553815"/>
            <a:ext cx="1784839" cy="276999"/>
          </a:xfrm>
          <a:prstGeom prst="rect">
            <a:avLst/>
          </a:prstGeom>
          <a:noFill/>
        </p:spPr>
        <p:txBody>
          <a:bodyPr wrap="square" rtlCol="0">
            <a:spAutoFit/>
          </a:bodyPr>
          <a:lstStyle/>
          <a:p>
            <a:r>
              <a:rPr lang="en-US" sz="1200" b="1" dirty="0">
                <a:solidFill>
                  <a:schemeClr val="bg1"/>
                </a:solidFill>
              </a:rPr>
              <a:t>Fifth Street</a:t>
            </a:r>
          </a:p>
        </p:txBody>
      </p:sp>
      <p:sp>
        <p:nvSpPr>
          <p:cNvPr id="54" name="TextBox 53"/>
          <p:cNvSpPr txBox="1"/>
          <p:nvPr/>
        </p:nvSpPr>
        <p:spPr>
          <a:xfrm rot="5400000">
            <a:off x="9790227" y="1982296"/>
            <a:ext cx="1164035" cy="584775"/>
          </a:xfrm>
          <a:prstGeom prst="rect">
            <a:avLst/>
          </a:prstGeom>
          <a:noFill/>
        </p:spPr>
        <p:txBody>
          <a:bodyPr wrap="square" rtlCol="0">
            <a:spAutoFit/>
          </a:bodyPr>
          <a:lstStyle/>
          <a:p>
            <a:r>
              <a:rPr lang="en-US" sz="1600" b="1" dirty="0">
                <a:solidFill>
                  <a:schemeClr val="bg1"/>
                </a:solidFill>
              </a:rPr>
              <a:t>Eola Road</a:t>
            </a:r>
          </a:p>
        </p:txBody>
      </p:sp>
      <p:sp>
        <p:nvSpPr>
          <p:cNvPr id="55" name="Up Arrow 54"/>
          <p:cNvSpPr/>
          <p:nvPr/>
        </p:nvSpPr>
        <p:spPr>
          <a:xfrm>
            <a:off x="9026981" y="2072392"/>
            <a:ext cx="711071" cy="376518"/>
          </a:xfrm>
          <a:prstGeom prst="up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9225193" y="2418690"/>
            <a:ext cx="418914" cy="369332"/>
          </a:xfrm>
          <a:prstGeom prst="rect">
            <a:avLst/>
          </a:prstGeom>
          <a:noFill/>
        </p:spPr>
        <p:txBody>
          <a:bodyPr wrap="square" rtlCol="0">
            <a:spAutoFit/>
          </a:bodyPr>
          <a:lstStyle/>
          <a:p>
            <a:r>
              <a:rPr lang="en-US" dirty="0">
                <a:solidFill>
                  <a:schemeClr val="bg1"/>
                </a:solidFill>
              </a:rPr>
              <a:t>N</a:t>
            </a:r>
          </a:p>
        </p:txBody>
      </p:sp>
      <p:cxnSp>
        <p:nvCxnSpPr>
          <p:cNvPr id="57" name="Straight Connector 56"/>
          <p:cNvCxnSpPr/>
          <p:nvPr/>
        </p:nvCxnSpPr>
        <p:spPr>
          <a:xfrm flipV="1">
            <a:off x="1805748" y="5581905"/>
            <a:ext cx="6411184" cy="56215"/>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8185330" y="4590363"/>
            <a:ext cx="31602" cy="1008110"/>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8185330" y="4584821"/>
            <a:ext cx="1914790" cy="32642"/>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423081" y="5684685"/>
            <a:ext cx="4874163" cy="523220"/>
          </a:xfrm>
          <a:prstGeom prst="rect">
            <a:avLst/>
          </a:prstGeom>
          <a:noFill/>
        </p:spPr>
        <p:txBody>
          <a:bodyPr wrap="square" rtlCol="0">
            <a:spAutoFit/>
          </a:bodyPr>
          <a:lstStyle/>
          <a:p>
            <a:r>
              <a:rPr lang="en-US" sz="1400" dirty="0">
                <a:solidFill>
                  <a:schemeClr val="bg1"/>
                </a:solidFill>
              </a:rPr>
              <a:t>Estimated boundary of development influence on Wolfs Crossing</a:t>
            </a:r>
          </a:p>
        </p:txBody>
      </p:sp>
      <p:sp>
        <p:nvSpPr>
          <p:cNvPr id="61" name="Up Arrow 60"/>
          <p:cNvSpPr/>
          <p:nvPr/>
        </p:nvSpPr>
        <p:spPr>
          <a:xfrm rot="19860000">
            <a:off x="3380241" y="5660769"/>
            <a:ext cx="85681" cy="155396"/>
          </a:xfrm>
          <a:prstGeom prst="up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cxnSp>
        <p:nvCxnSpPr>
          <p:cNvPr id="62" name="Straight Connector 61"/>
          <p:cNvCxnSpPr/>
          <p:nvPr/>
        </p:nvCxnSpPr>
        <p:spPr>
          <a:xfrm flipV="1">
            <a:off x="3541442" y="1840525"/>
            <a:ext cx="3577512" cy="1869660"/>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105033" y="1840524"/>
            <a:ext cx="1632155" cy="912"/>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790534" y="4842776"/>
            <a:ext cx="15214" cy="806637"/>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1797867" y="4584821"/>
            <a:ext cx="2980" cy="277488"/>
          </a:xfrm>
          <a:prstGeom prst="line">
            <a:avLst/>
          </a:prstGeom>
          <a:ln w="57150">
            <a:solidFill>
              <a:srgbClr val="00CC99"/>
            </a:solidFill>
          </a:ln>
        </p:spPr>
        <p:style>
          <a:lnRef idx="1">
            <a:schemeClr val="accent1"/>
          </a:lnRef>
          <a:fillRef idx="0">
            <a:schemeClr val="accent1"/>
          </a:fillRef>
          <a:effectRef idx="0">
            <a:schemeClr val="accent1"/>
          </a:effectRef>
          <a:fontRef idx="minor">
            <a:schemeClr val="tx1"/>
          </a:fontRef>
        </p:style>
      </p:cxnSp>
      <p:sp>
        <p:nvSpPr>
          <p:cNvPr id="66" name="TextBox 65"/>
          <p:cNvSpPr txBox="1"/>
          <p:nvPr/>
        </p:nvSpPr>
        <p:spPr>
          <a:xfrm rot="5196385">
            <a:off x="3444626" y="3782173"/>
            <a:ext cx="1784839" cy="276999"/>
          </a:xfrm>
          <a:prstGeom prst="rect">
            <a:avLst/>
          </a:prstGeom>
          <a:noFill/>
        </p:spPr>
        <p:txBody>
          <a:bodyPr wrap="square" rtlCol="0">
            <a:spAutoFit/>
          </a:bodyPr>
          <a:lstStyle/>
          <a:p>
            <a:r>
              <a:rPr lang="en-US" sz="1200" b="1" dirty="0">
                <a:solidFill>
                  <a:schemeClr val="bg1"/>
                </a:solidFill>
              </a:rPr>
              <a:t>Douglas Road</a:t>
            </a:r>
          </a:p>
        </p:txBody>
      </p:sp>
      <p:sp>
        <p:nvSpPr>
          <p:cNvPr id="67" name="Oval 66"/>
          <p:cNvSpPr/>
          <p:nvPr/>
        </p:nvSpPr>
        <p:spPr>
          <a:xfrm>
            <a:off x="6866222" y="2836922"/>
            <a:ext cx="238811" cy="220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a:off x="5044317" y="3818826"/>
            <a:ext cx="407406" cy="135802"/>
          </a:xfrm>
          <a:custGeom>
            <a:avLst/>
            <a:gdLst>
              <a:gd name="connsiteX0" fmla="*/ 9054 w 407406"/>
              <a:gd name="connsiteY0" fmla="*/ 0 h 135802"/>
              <a:gd name="connsiteX1" fmla="*/ 0 w 407406"/>
              <a:gd name="connsiteY1" fmla="*/ 135802 h 135802"/>
              <a:gd name="connsiteX2" fmla="*/ 398353 w 407406"/>
              <a:gd name="connsiteY2" fmla="*/ 90535 h 135802"/>
              <a:gd name="connsiteX3" fmla="*/ 407406 w 407406"/>
              <a:gd name="connsiteY3" fmla="*/ 0 h 135802"/>
              <a:gd name="connsiteX4" fmla="*/ 9054 w 407406"/>
              <a:gd name="connsiteY4" fmla="*/ 0 h 1358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406" h="135802">
                <a:moveTo>
                  <a:pt x="9054" y="0"/>
                </a:moveTo>
                <a:lnTo>
                  <a:pt x="0" y="135802"/>
                </a:lnTo>
                <a:lnTo>
                  <a:pt x="398353" y="90535"/>
                </a:lnTo>
                <a:lnTo>
                  <a:pt x="407406" y="0"/>
                </a:lnTo>
                <a:lnTo>
                  <a:pt x="9054"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a:off x="6357070" y="2641876"/>
            <a:ext cx="1050202" cy="1167897"/>
          </a:xfrm>
          <a:custGeom>
            <a:avLst/>
            <a:gdLst>
              <a:gd name="connsiteX0" fmla="*/ 0 w 1050202"/>
              <a:gd name="connsiteY0" fmla="*/ 1050202 h 1140737"/>
              <a:gd name="connsiteX1" fmla="*/ 0 w 1050202"/>
              <a:gd name="connsiteY1" fmla="*/ 1140737 h 1140737"/>
              <a:gd name="connsiteX2" fmla="*/ 832918 w 1050202"/>
              <a:gd name="connsiteY2" fmla="*/ 1032095 h 1140737"/>
              <a:gd name="connsiteX3" fmla="*/ 823865 w 1050202"/>
              <a:gd name="connsiteY3" fmla="*/ 751438 h 1140737"/>
              <a:gd name="connsiteX4" fmla="*/ 1050202 w 1050202"/>
              <a:gd name="connsiteY4" fmla="*/ 760491 h 1140737"/>
              <a:gd name="connsiteX5" fmla="*/ 1032095 w 1050202"/>
              <a:gd name="connsiteY5" fmla="*/ 0 h 1140737"/>
              <a:gd name="connsiteX6" fmla="*/ 298764 w 1050202"/>
              <a:gd name="connsiteY6" fmla="*/ 18107 h 1140737"/>
              <a:gd name="connsiteX7" fmla="*/ 325924 w 1050202"/>
              <a:gd name="connsiteY7" fmla="*/ 1032095 h 1140737"/>
              <a:gd name="connsiteX8" fmla="*/ 0 w 1050202"/>
              <a:gd name="connsiteY8" fmla="*/ 1050202 h 1140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0202" h="1140737">
                <a:moveTo>
                  <a:pt x="0" y="1050202"/>
                </a:moveTo>
                <a:lnTo>
                  <a:pt x="0" y="1140737"/>
                </a:lnTo>
                <a:lnTo>
                  <a:pt x="832918" y="1032095"/>
                </a:lnTo>
                <a:lnTo>
                  <a:pt x="823865" y="751438"/>
                </a:lnTo>
                <a:lnTo>
                  <a:pt x="1050202" y="760491"/>
                </a:lnTo>
                <a:lnTo>
                  <a:pt x="1032095" y="0"/>
                </a:lnTo>
                <a:lnTo>
                  <a:pt x="298764" y="18107"/>
                </a:lnTo>
                <a:lnTo>
                  <a:pt x="325924" y="1032095"/>
                </a:lnTo>
                <a:lnTo>
                  <a:pt x="0" y="105020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Freeform 75"/>
          <p:cNvSpPr/>
          <p:nvPr/>
        </p:nvSpPr>
        <p:spPr>
          <a:xfrm>
            <a:off x="9127430" y="2641876"/>
            <a:ext cx="362139" cy="742384"/>
          </a:xfrm>
          <a:custGeom>
            <a:avLst/>
            <a:gdLst>
              <a:gd name="connsiteX0" fmla="*/ 0 w 362139"/>
              <a:gd name="connsiteY0" fmla="*/ 0 h 742384"/>
              <a:gd name="connsiteX1" fmla="*/ 27160 w 362139"/>
              <a:gd name="connsiteY1" fmla="*/ 742384 h 742384"/>
              <a:gd name="connsiteX2" fmla="*/ 362139 w 362139"/>
              <a:gd name="connsiteY2" fmla="*/ 660903 h 742384"/>
              <a:gd name="connsiteX3" fmla="*/ 63374 w 362139"/>
              <a:gd name="connsiteY3" fmla="*/ 0 h 742384"/>
              <a:gd name="connsiteX4" fmla="*/ 0 w 362139"/>
              <a:gd name="connsiteY4" fmla="*/ 0 h 742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139" h="742384">
                <a:moveTo>
                  <a:pt x="0" y="0"/>
                </a:moveTo>
                <a:lnTo>
                  <a:pt x="27160" y="742384"/>
                </a:lnTo>
                <a:lnTo>
                  <a:pt x="362139" y="660903"/>
                </a:lnTo>
                <a:lnTo>
                  <a:pt x="63374" y="0"/>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p:cNvSpPr txBox="1"/>
          <p:nvPr/>
        </p:nvSpPr>
        <p:spPr>
          <a:xfrm>
            <a:off x="8448117" y="3863147"/>
            <a:ext cx="1289935" cy="510778"/>
          </a:xfrm>
          <a:prstGeom prst="roundRect">
            <a:avLst/>
          </a:prstGeo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1200" dirty="0">
                <a:solidFill>
                  <a:schemeClr val="bg1"/>
                </a:solidFill>
              </a:rPr>
              <a:t>Planned Development</a:t>
            </a:r>
          </a:p>
        </p:txBody>
      </p:sp>
      <p:sp>
        <p:nvSpPr>
          <p:cNvPr id="78" name="TextBox 77"/>
          <p:cNvSpPr txBox="1"/>
          <p:nvPr/>
        </p:nvSpPr>
        <p:spPr>
          <a:xfrm>
            <a:off x="5520430" y="4774215"/>
            <a:ext cx="1345792" cy="510778"/>
          </a:xfrm>
          <a:prstGeom prst="roundRect">
            <a:avLst/>
          </a:prstGeom>
          <a:solidFill>
            <a:schemeClr val="bg1">
              <a:lumMod val="5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rtlCol="0">
            <a:spAutoFit/>
          </a:bodyPr>
          <a:lstStyle/>
          <a:p>
            <a:pPr algn="ctr"/>
            <a:r>
              <a:rPr lang="en-US" sz="1200" dirty="0">
                <a:solidFill>
                  <a:schemeClr val="bg1"/>
                </a:solidFill>
              </a:rPr>
              <a:t>Potential Development</a:t>
            </a:r>
          </a:p>
        </p:txBody>
      </p:sp>
      <p:sp>
        <p:nvSpPr>
          <p:cNvPr id="79" name="Title 1"/>
          <p:cNvSpPr txBox="1">
            <a:spLocks/>
          </p:cNvSpPr>
          <p:nvPr/>
        </p:nvSpPr>
        <p:spPr>
          <a:xfrm>
            <a:off x="2152650" y="365127"/>
            <a:ext cx="7886700" cy="6518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latin typeface="Franklin Gothic Medium Cond" panose="020B0606030402020204" pitchFamily="34" charset="0"/>
              </a:rPr>
              <a:t>Evaluate – 5 Lanes: When and Where</a:t>
            </a:r>
          </a:p>
        </p:txBody>
      </p:sp>
      <p:sp>
        <p:nvSpPr>
          <p:cNvPr id="82" name="Title 1"/>
          <p:cNvSpPr txBox="1">
            <a:spLocks/>
          </p:cNvSpPr>
          <p:nvPr/>
        </p:nvSpPr>
        <p:spPr>
          <a:xfrm>
            <a:off x="843537" y="442508"/>
            <a:ext cx="7886700" cy="65182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smtClean="0">
                <a:solidFill>
                  <a:schemeClr val="bg1"/>
                </a:solidFill>
                <a:latin typeface="Century Gothic" panose="020B0502020202020204" pitchFamily="34" charset="0"/>
              </a:rPr>
              <a:t>Potential Development </a:t>
            </a:r>
            <a:endParaRPr lang="en-US" sz="4000" b="1" dirty="0">
              <a:solidFill>
                <a:schemeClr val="bg1"/>
              </a:solidFill>
              <a:latin typeface="Century Gothic" panose="020B0502020202020204" pitchFamily="34" charset="0"/>
            </a:endParaRPr>
          </a:p>
        </p:txBody>
      </p:sp>
      <p:sp>
        <p:nvSpPr>
          <p:cNvPr id="7" name="Freeform 6"/>
          <p:cNvSpPr/>
          <p:nvPr/>
        </p:nvSpPr>
        <p:spPr>
          <a:xfrm>
            <a:off x="3619500" y="1857375"/>
            <a:ext cx="5257800" cy="2257425"/>
          </a:xfrm>
          <a:custGeom>
            <a:avLst/>
            <a:gdLst>
              <a:gd name="connsiteX0" fmla="*/ 180975 w 5257800"/>
              <a:gd name="connsiteY0" fmla="*/ 2247900 h 2276475"/>
              <a:gd name="connsiteX1" fmla="*/ 0 w 5257800"/>
              <a:gd name="connsiteY1" fmla="*/ 1876425 h 2276475"/>
              <a:gd name="connsiteX2" fmla="*/ 3495675 w 5257800"/>
              <a:gd name="connsiteY2" fmla="*/ 0 h 2276475"/>
              <a:gd name="connsiteX3" fmla="*/ 5114925 w 5257800"/>
              <a:gd name="connsiteY3" fmla="*/ 9525 h 2276475"/>
              <a:gd name="connsiteX4" fmla="*/ 5257800 w 5257800"/>
              <a:gd name="connsiteY4" fmla="*/ 285750 h 2276475"/>
              <a:gd name="connsiteX5" fmla="*/ 3733800 w 5257800"/>
              <a:gd name="connsiteY5" fmla="*/ 266700 h 2276475"/>
              <a:gd name="connsiteX6" fmla="*/ 3743325 w 5257800"/>
              <a:gd name="connsiteY6" fmla="*/ 790575 h 2276475"/>
              <a:gd name="connsiteX7" fmla="*/ 3067050 w 5257800"/>
              <a:gd name="connsiteY7" fmla="*/ 819150 h 2276475"/>
              <a:gd name="connsiteX8" fmla="*/ 3105150 w 5257800"/>
              <a:gd name="connsiteY8" fmla="*/ 1847850 h 2276475"/>
              <a:gd name="connsiteX9" fmla="*/ 2724150 w 5257800"/>
              <a:gd name="connsiteY9" fmla="*/ 1828800 h 2276475"/>
              <a:gd name="connsiteX10" fmla="*/ 2733675 w 5257800"/>
              <a:gd name="connsiteY10" fmla="*/ 1962150 h 2276475"/>
              <a:gd name="connsiteX11" fmla="*/ 1866900 w 5257800"/>
              <a:gd name="connsiteY11" fmla="*/ 2057400 h 2276475"/>
              <a:gd name="connsiteX12" fmla="*/ 1828800 w 5257800"/>
              <a:gd name="connsiteY12" fmla="*/ 1952625 h 2276475"/>
              <a:gd name="connsiteX13" fmla="*/ 1428750 w 5257800"/>
              <a:gd name="connsiteY13" fmla="*/ 1962150 h 2276475"/>
              <a:gd name="connsiteX14" fmla="*/ 1419225 w 5257800"/>
              <a:gd name="connsiteY14" fmla="*/ 2095500 h 2276475"/>
              <a:gd name="connsiteX15" fmla="*/ 1419225 w 5257800"/>
              <a:gd name="connsiteY15" fmla="*/ 2095500 h 2276475"/>
              <a:gd name="connsiteX16" fmla="*/ 1362075 w 5257800"/>
              <a:gd name="connsiteY16" fmla="*/ 2028825 h 2276475"/>
              <a:gd name="connsiteX17" fmla="*/ 704850 w 5257800"/>
              <a:gd name="connsiteY17" fmla="*/ 2047875 h 2276475"/>
              <a:gd name="connsiteX18" fmla="*/ 695325 w 5257800"/>
              <a:gd name="connsiteY18" fmla="*/ 2152650 h 2276475"/>
              <a:gd name="connsiteX19" fmla="*/ 238125 w 5257800"/>
              <a:gd name="connsiteY19" fmla="*/ 2276475 h 2276475"/>
              <a:gd name="connsiteX0" fmla="*/ 180975 w 5257800"/>
              <a:gd name="connsiteY0" fmla="*/ 2247900 h 2276475"/>
              <a:gd name="connsiteX1" fmla="*/ 0 w 5257800"/>
              <a:gd name="connsiteY1" fmla="*/ 1876425 h 2276475"/>
              <a:gd name="connsiteX2" fmla="*/ 3495675 w 5257800"/>
              <a:gd name="connsiteY2" fmla="*/ 0 h 2276475"/>
              <a:gd name="connsiteX3" fmla="*/ 5114925 w 5257800"/>
              <a:gd name="connsiteY3" fmla="*/ 9525 h 2276475"/>
              <a:gd name="connsiteX4" fmla="*/ 5257800 w 5257800"/>
              <a:gd name="connsiteY4" fmla="*/ 285750 h 2276475"/>
              <a:gd name="connsiteX5" fmla="*/ 3733800 w 5257800"/>
              <a:gd name="connsiteY5" fmla="*/ 266700 h 2276475"/>
              <a:gd name="connsiteX6" fmla="*/ 3743325 w 5257800"/>
              <a:gd name="connsiteY6" fmla="*/ 790575 h 2276475"/>
              <a:gd name="connsiteX7" fmla="*/ 3067050 w 5257800"/>
              <a:gd name="connsiteY7" fmla="*/ 819150 h 2276475"/>
              <a:gd name="connsiteX8" fmla="*/ 3105150 w 5257800"/>
              <a:gd name="connsiteY8" fmla="*/ 1847850 h 2276475"/>
              <a:gd name="connsiteX9" fmla="*/ 2724150 w 5257800"/>
              <a:gd name="connsiteY9" fmla="*/ 1828800 h 2276475"/>
              <a:gd name="connsiteX10" fmla="*/ 2733675 w 5257800"/>
              <a:gd name="connsiteY10" fmla="*/ 1962150 h 2276475"/>
              <a:gd name="connsiteX11" fmla="*/ 1866900 w 5257800"/>
              <a:gd name="connsiteY11" fmla="*/ 2057400 h 2276475"/>
              <a:gd name="connsiteX12" fmla="*/ 1828800 w 5257800"/>
              <a:gd name="connsiteY12" fmla="*/ 1952625 h 2276475"/>
              <a:gd name="connsiteX13" fmla="*/ 1428750 w 5257800"/>
              <a:gd name="connsiteY13" fmla="*/ 1962150 h 2276475"/>
              <a:gd name="connsiteX14" fmla="*/ 1419225 w 5257800"/>
              <a:gd name="connsiteY14" fmla="*/ 2095500 h 2276475"/>
              <a:gd name="connsiteX15" fmla="*/ 1419225 w 5257800"/>
              <a:gd name="connsiteY15" fmla="*/ 2095500 h 2276475"/>
              <a:gd name="connsiteX16" fmla="*/ 1362075 w 5257800"/>
              <a:gd name="connsiteY16" fmla="*/ 2028825 h 2276475"/>
              <a:gd name="connsiteX17" fmla="*/ 704850 w 5257800"/>
              <a:gd name="connsiteY17" fmla="*/ 2047875 h 2276475"/>
              <a:gd name="connsiteX18" fmla="*/ 723900 w 5257800"/>
              <a:gd name="connsiteY18" fmla="*/ 2219325 h 2276475"/>
              <a:gd name="connsiteX19" fmla="*/ 238125 w 5257800"/>
              <a:gd name="connsiteY19" fmla="*/ 2276475 h 2276475"/>
              <a:gd name="connsiteX0" fmla="*/ 180975 w 5257800"/>
              <a:gd name="connsiteY0" fmla="*/ 2247900 h 2276475"/>
              <a:gd name="connsiteX1" fmla="*/ 0 w 5257800"/>
              <a:gd name="connsiteY1" fmla="*/ 1876425 h 2276475"/>
              <a:gd name="connsiteX2" fmla="*/ 3495675 w 5257800"/>
              <a:gd name="connsiteY2" fmla="*/ 0 h 2276475"/>
              <a:gd name="connsiteX3" fmla="*/ 5114925 w 5257800"/>
              <a:gd name="connsiteY3" fmla="*/ 9525 h 2276475"/>
              <a:gd name="connsiteX4" fmla="*/ 5257800 w 5257800"/>
              <a:gd name="connsiteY4" fmla="*/ 285750 h 2276475"/>
              <a:gd name="connsiteX5" fmla="*/ 3733800 w 5257800"/>
              <a:gd name="connsiteY5" fmla="*/ 266700 h 2276475"/>
              <a:gd name="connsiteX6" fmla="*/ 3743325 w 5257800"/>
              <a:gd name="connsiteY6" fmla="*/ 790575 h 2276475"/>
              <a:gd name="connsiteX7" fmla="*/ 3067050 w 5257800"/>
              <a:gd name="connsiteY7" fmla="*/ 819150 h 2276475"/>
              <a:gd name="connsiteX8" fmla="*/ 3105150 w 5257800"/>
              <a:gd name="connsiteY8" fmla="*/ 1847850 h 2276475"/>
              <a:gd name="connsiteX9" fmla="*/ 2724150 w 5257800"/>
              <a:gd name="connsiteY9" fmla="*/ 1828800 h 2276475"/>
              <a:gd name="connsiteX10" fmla="*/ 2733675 w 5257800"/>
              <a:gd name="connsiteY10" fmla="*/ 1962150 h 2276475"/>
              <a:gd name="connsiteX11" fmla="*/ 1866900 w 5257800"/>
              <a:gd name="connsiteY11" fmla="*/ 2057400 h 2276475"/>
              <a:gd name="connsiteX12" fmla="*/ 1828800 w 5257800"/>
              <a:gd name="connsiteY12" fmla="*/ 1952625 h 2276475"/>
              <a:gd name="connsiteX13" fmla="*/ 1428750 w 5257800"/>
              <a:gd name="connsiteY13" fmla="*/ 1962150 h 2276475"/>
              <a:gd name="connsiteX14" fmla="*/ 1419225 w 5257800"/>
              <a:gd name="connsiteY14" fmla="*/ 2095500 h 2276475"/>
              <a:gd name="connsiteX15" fmla="*/ 1419225 w 5257800"/>
              <a:gd name="connsiteY15" fmla="*/ 2095500 h 2276475"/>
              <a:gd name="connsiteX16" fmla="*/ 1362075 w 5257800"/>
              <a:gd name="connsiteY16" fmla="*/ 2028825 h 2276475"/>
              <a:gd name="connsiteX17" fmla="*/ 704850 w 5257800"/>
              <a:gd name="connsiteY17" fmla="*/ 2047875 h 2276475"/>
              <a:gd name="connsiteX18" fmla="*/ 704850 w 5257800"/>
              <a:gd name="connsiteY18" fmla="*/ 2200275 h 2276475"/>
              <a:gd name="connsiteX19" fmla="*/ 238125 w 5257800"/>
              <a:gd name="connsiteY19" fmla="*/ 2276475 h 2276475"/>
              <a:gd name="connsiteX0" fmla="*/ 180975 w 5257800"/>
              <a:gd name="connsiteY0" fmla="*/ 2247900 h 2257425"/>
              <a:gd name="connsiteX1" fmla="*/ 0 w 5257800"/>
              <a:gd name="connsiteY1" fmla="*/ 1876425 h 2257425"/>
              <a:gd name="connsiteX2" fmla="*/ 3495675 w 5257800"/>
              <a:gd name="connsiteY2" fmla="*/ 0 h 2257425"/>
              <a:gd name="connsiteX3" fmla="*/ 5114925 w 5257800"/>
              <a:gd name="connsiteY3" fmla="*/ 9525 h 2257425"/>
              <a:gd name="connsiteX4" fmla="*/ 5257800 w 5257800"/>
              <a:gd name="connsiteY4" fmla="*/ 285750 h 2257425"/>
              <a:gd name="connsiteX5" fmla="*/ 3733800 w 5257800"/>
              <a:gd name="connsiteY5" fmla="*/ 266700 h 2257425"/>
              <a:gd name="connsiteX6" fmla="*/ 3743325 w 5257800"/>
              <a:gd name="connsiteY6" fmla="*/ 790575 h 2257425"/>
              <a:gd name="connsiteX7" fmla="*/ 3067050 w 5257800"/>
              <a:gd name="connsiteY7" fmla="*/ 819150 h 2257425"/>
              <a:gd name="connsiteX8" fmla="*/ 3105150 w 5257800"/>
              <a:gd name="connsiteY8" fmla="*/ 1847850 h 2257425"/>
              <a:gd name="connsiteX9" fmla="*/ 2724150 w 5257800"/>
              <a:gd name="connsiteY9" fmla="*/ 1828800 h 2257425"/>
              <a:gd name="connsiteX10" fmla="*/ 2733675 w 5257800"/>
              <a:gd name="connsiteY10" fmla="*/ 1962150 h 2257425"/>
              <a:gd name="connsiteX11" fmla="*/ 1866900 w 5257800"/>
              <a:gd name="connsiteY11" fmla="*/ 2057400 h 2257425"/>
              <a:gd name="connsiteX12" fmla="*/ 1828800 w 5257800"/>
              <a:gd name="connsiteY12" fmla="*/ 1952625 h 2257425"/>
              <a:gd name="connsiteX13" fmla="*/ 1428750 w 5257800"/>
              <a:gd name="connsiteY13" fmla="*/ 1962150 h 2257425"/>
              <a:gd name="connsiteX14" fmla="*/ 1419225 w 5257800"/>
              <a:gd name="connsiteY14" fmla="*/ 2095500 h 2257425"/>
              <a:gd name="connsiteX15" fmla="*/ 1419225 w 5257800"/>
              <a:gd name="connsiteY15" fmla="*/ 2095500 h 2257425"/>
              <a:gd name="connsiteX16" fmla="*/ 1362075 w 5257800"/>
              <a:gd name="connsiteY16" fmla="*/ 2028825 h 2257425"/>
              <a:gd name="connsiteX17" fmla="*/ 704850 w 5257800"/>
              <a:gd name="connsiteY17" fmla="*/ 2047875 h 2257425"/>
              <a:gd name="connsiteX18" fmla="*/ 704850 w 5257800"/>
              <a:gd name="connsiteY18" fmla="*/ 2200275 h 2257425"/>
              <a:gd name="connsiteX19" fmla="*/ 152400 w 5257800"/>
              <a:gd name="connsiteY19" fmla="*/ 2257425 h 2257425"/>
              <a:gd name="connsiteX0" fmla="*/ 180975 w 5257800"/>
              <a:gd name="connsiteY0" fmla="*/ 2247900 h 2257425"/>
              <a:gd name="connsiteX1" fmla="*/ 0 w 5257800"/>
              <a:gd name="connsiteY1" fmla="*/ 1876425 h 2257425"/>
              <a:gd name="connsiteX2" fmla="*/ 3495675 w 5257800"/>
              <a:gd name="connsiteY2" fmla="*/ 0 h 2257425"/>
              <a:gd name="connsiteX3" fmla="*/ 5114925 w 5257800"/>
              <a:gd name="connsiteY3" fmla="*/ 9525 h 2257425"/>
              <a:gd name="connsiteX4" fmla="*/ 5257800 w 5257800"/>
              <a:gd name="connsiteY4" fmla="*/ 285750 h 2257425"/>
              <a:gd name="connsiteX5" fmla="*/ 3733800 w 5257800"/>
              <a:gd name="connsiteY5" fmla="*/ 266700 h 2257425"/>
              <a:gd name="connsiteX6" fmla="*/ 3743325 w 5257800"/>
              <a:gd name="connsiteY6" fmla="*/ 790575 h 2257425"/>
              <a:gd name="connsiteX7" fmla="*/ 3067050 w 5257800"/>
              <a:gd name="connsiteY7" fmla="*/ 819150 h 2257425"/>
              <a:gd name="connsiteX8" fmla="*/ 3057525 w 5257800"/>
              <a:gd name="connsiteY8" fmla="*/ 1847850 h 2257425"/>
              <a:gd name="connsiteX9" fmla="*/ 2724150 w 5257800"/>
              <a:gd name="connsiteY9" fmla="*/ 1828800 h 2257425"/>
              <a:gd name="connsiteX10" fmla="*/ 2733675 w 5257800"/>
              <a:gd name="connsiteY10" fmla="*/ 1962150 h 2257425"/>
              <a:gd name="connsiteX11" fmla="*/ 1866900 w 5257800"/>
              <a:gd name="connsiteY11" fmla="*/ 2057400 h 2257425"/>
              <a:gd name="connsiteX12" fmla="*/ 1828800 w 5257800"/>
              <a:gd name="connsiteY12" fmla="*/ 1952625 h 2257425"/>
              <a:gd name="connsiteX13" fmla="*/ 1428750 w 5257800"/>
              <a:gd name="connsiteY13" fmla="*/ 1962150 h 2257425"/>
              <a:gd name="connsiteX14" fmla="*/ 1419225 w 5257800"/>
              <a:gd name="connsiteY14" fmla="*/ 2095500 h 2257425"/>
              <a:gd name="connsiteX15" fmla="*/ 1419225 w 5257800"/>
              <a:gd name="connsiteY15" fmla="*/ 2095500 h 2257425"/>
              <a:gd name="connsiteX16" fmla="*/ 1362075 w 5257800"/>
              <a:gd name="connsiteY16" fmla="*/ 2028825 h 2257425"/>
              <a:gd name="connsiteX17" fmla="*/ 704850 w 5257800"/>
              <a:gd name="connsiteY17" fmla="*/ 2047875 h 2257425"/>
              <a:gd name="connsiteX18" fmla="*/ 704850 w 5257800"/>
              <a:gd name="connsiteY18" fmla="*/ 2200275 h 2257425"/>
              <a:gd name="connsiteX19" fmla="*/ 152400 w 5257800"/>
              <a:gd name="connsiteY19" fmla="*/ 2257425 h 2257425"/>
              <a:gd name="connsiteX0" fmla="*/ 180975 w 5257800"/>
              <a:gd name="connsiteY0" fmla="*/ 2247900 h 2257425"/>
              <a:gd name="connsiteX1" fmla="*/ 0 w 5257800"/>
              <a:gd name="connsiteY1" fmla="*/ 1876425 h 2257425"/>
              <a:gd name="connsiteX2" fmla="*/ 3495675 w 5257800"/>
              <a:gd name="connsiteY2" fmla="*/ 0 h 2257425"/>
              <a:gd name="connsiteX3" fmla="*/ 5114925 w 5257800"/>
              <a:gd name="connsiteY3" fmla="*/ 9525 h 2257425"/>
              <a:gd name="connsiteX4" fmla="*/ 5257800 w 5257800"/>
              <a:gd name="connsiteY4" fmla="*/ 285750 h 2257425"/>
              <a:gd name="connsiteX5" fmla="*/ 3733800 w 5257800"/>
              <a:gd name="connsiteY5" fmla="*/ 266700 h 2257425"/>
              <a:gd name="connsiteX6" fmla="*/ 3743325 w 5257800"/>
              <a:gd name="connsiteY6" fmla="*/ 790575 h 2257425"/>
              <a:gd name="connsiteX7" fmla="*/ 3009900 w 5257800"/>
              <a:gd name="connsiteY7" fmla="*/ 819150 h 2257425"/>
              <a:gd name="connsiteX8" fmla="*/ 3057525 w 5257800"/>
              <a:gd name="connsiteY8" fmla="*/ 1847850 h 2257425"/>
              <a:gd name="connsiteX9" fmla="*/ 2724150 w 5257800"/>
              <a:gd name="connsiteY9" fmla="*/ 1828800 h 2257425"/>
              <a:gd name="connsiteX10" fmla="*/ 2733675 w 5257800"/>
              <a:gd name="connsiteY10" fmla="*/ 1962150 h 2257425"/>
              <a:gd name="connsiteX11" fmla="*/ 1866900 w 5257800"/>
              <a:gd name="connsiteY11" fmla="*/ 2057400 h 2257425"/>
              <a:gd name="connsiteX12" fmla="*/ 1828800 w 5257800"/>
              <a:gd name="connsiteY12" fmla="*/ 1952625 h 2257425"/>
              <a:gd name="connsiteX13" fmla="*/ 1428750 w 5257800"/>
              <a:gd name="connsiteY13" fmla="*/ 1962150 h 2257425"/>
              <a:gd name="connsiteX14" fmla="*/ 1419225 w 5257800"/>
              <a:gd name="connsiteY14" fmla="*/ 2095500 h 2257425"/>
              <a:gd name="connsiteX15" fmla="*/ 1419225 w 5257800"/>
              <a:gd name="connsiteY15" fmla="*/ 2095500 h 2257425"/>
              <a:gd name="connsiteX16" fmla="*/ 1362075 w 5257800"/>
              <a:gd name="connsiteY16" fmla="*/ 2028825 h 2257425"/>
              <a:gd name="connsiteX17" fmla="*/ 704850 w 5257800"/>
              <a:gd name="connsiteY17" fmla="*/ 2047875 h 2257425"/>
              <a:gd name="connsiteX18" fmla="*/ 704850 w 5257800"/>
              <a:gd name="connsiteY18" fmla="*/ 2200275 h 2257425"/>
              <a:gd name="connsiteX19" fmla="*/ 152400 w 5257800"/>
              <a:gd name="connsiteY19" fmla="*/ 2257425 h 22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57800" h="2257425">
                <a:moveTo>
                  <a:pt x="180975" y="2247900"/>
                </a:moveTo>
                <a:lnTo>
                  <a:pt x="0" y="1876425"/>
                </a:lnTo>
                <a:lnTo>
                  <a:pt x="3495675" y="0"/>
                </a:lnTo>
                <a:lnTo>
                  <a:pt x="5114925" y="9525"/>
                </a:lnTo>
                <a:lnTo>
                  <a:pt x="5257800" y="285750"/>
                </a:lnTo>
                <a:lnTo>
                  <a:pt x="3733800" y="266700"/>
                </a:lnTo>
                <a:lnTo>
                  <a:pt x="3743325" y="790575"/>
                </a:lnTo>
                <a:lnTo>
                  <a:pt x="3009900" y="819150"/>
                </a:lnTo>
                <a:lnTo>
                  <a:pt x="3057525" y="1847850"/>
                </a:lnTo>
                <a:lnTo>
                  <a:pt x="2724150" y="1828800"/>
                </a:lnTo>
                <a:lnTo>
                  <a:pt x="2733675" y="1962150"/>
                </a:lnTo>
                <a:lnTo>
                  <a:pt x="1866900" y="2057400"/>
                </a:lnTo>
                <a:lnTo>
                  <a:pt x="1828800" y="1952625"/>
                </a:lnTo>
                <a:lnTo>
                  <a:pt x="1428750" y="1962150"/>
                </a:lnTo>
                <a:lnTo>
                  <a:pt x="1419225" y="2095500"/>
                </a:lnTo>
                <a:lnTo>
                  <a:pt x="1419225" y="2095500"/>
                </a:lnTo>
                <a:lnTo>
                  <a:pt x="1362075" y="2028825"/>
                </a:lnTo>
                <a:lnTo>
                  <a:pt x="704850" y="2047875"/>
                </a:lnTo>
                <a:lnTo>
                  <a:pt x="704850" y="2200275"/>
                </a:lnTo>
                <a:lnTo>
                  <a:pt x="152400" y="2257425"/>
                </a:lnTo>
              </a:path>
            </a:pathLst>
          </a:custGeom>
          <a:solidFill>
            <a:srgbClr val="0F506F">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7344644" y="2114028"/>
            <a:ext cx="1828800" cy="571500"/>
          </a:xfrm>
          <a:custGeom>
            <a:avLst/>
            <a:gdLst>
              <a:gd name="connsiteX0" fmla="*/ 0 w 1828800"/>
              <a:gd name="connsiteY0" fmla="*/ 0 h 571500"/>
              <a:gd name="connsiteX1" fmla="*/ 0 w 1828800"/>
              <a:gd name="connsiteY1" fmla="*/ 0 h 571500"/>
              <a:gd name="connsiteX2" fmla="*/ 38100 w 1828800"/>
              <a:gd name="connsiteY2" fmla="*/ 523875 h 571500"/>
              <a:gd name="connsiteX3" fmla="*/ 38100 w 1828800"/>
              <a:gd name="connsiteY3" fmla="*/ 571500 h 571500"/>
              <a:gd name="connsiteX4" fmla="*/ 38100 w 1828800"/>
              <a:gd name="connsiteY4" fmla="*/ 542925 h 571500"/>
              <a:gd name="connsiteX5" fmla="*/ 1828800 w 1828800"/>
              <a:gd name="connsiteY5" fmla="*/ 523875 h 571500"/>
              <a:gd name="connsiteX6" fmla="*/ 1552575 w 1828800"/>
              <a:gd name="connsiteY6" fmla="*/ 19050 h 571500"/>
              <a:gd name="connsiteX7" fmla="*/ 47625 w 1828800"/>
              <a:gd name="connsiteY7" fmla="*/ 28575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28800" h="571500">
                <a:moveTo>
                  <a:pt x="0" y="0"/>
                </a:moveTo>
                <a:lnTo>
                  <a:pt x="0" y="0"/>
                </a:lnTo>
                <a:cubicBezTo>
                  <a:pt x="24075" y="280874"/>
                  <a:pt x="28666" y="288021"/>
                  <a:pt x="38100" y="523875"/>
                </a:cubicBezTo>
                <a:cubicBezTo>
                  <a:pt x="38734" y="539737"/>
                  <a:pt x="38100" y="555625"/>
                  <a:pt x="38100" y="571500"/>
                </a:cubicBezTo>
                <a:lnTo>
                  <a:pt x="38100" y="542925"/>
                </a:lnTo>
                <a:lnTo>
                  <a:pt x="1828800" y="523875"/>
                </a:lnTo>
                <a:lnTo>
                  <a:pt x="1552575" y="19050"/>
                </a:lnTo>
                <a:lnTo>
                  <a:pt x="47625" y="28575"/>
                </a:ln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7153274" y="2657474"/>
            <a:ext cx="2009775" cy="1057275"/>
          </a:xfrm>
          <a:custGeom>
            <a:avLst/>
            <a:gdLst>
              <a:gd name="connsiteX0" fmla="*/ 0 w 1962150"/>
              <a:gd name="connsiteY0" fmla="*/ 1085850 h 1085850"/>
              <a:gd name="connsiteX1" fmla="*/ 0 w 1962150"/>
              <a:gd name="connsiteY1" fmla="*/ 752475 h 1085850"/>
              <a:gd name="connsiteX2" fmla="*/ 238125 w 1962150"/>
              <a:gd name="connsiteY2" fmla="*/ 742950 h 1085850"/>
              <a:gd name="connsiteX3" fmla="*/ 257175 w 1962150"/>
              <a:gd name="connsiteY3" fmla="*/ 19050 h 1085850"/>
              <a:gd name="connsiteX4" fmla="*/ 1962150 w 1962150"/>
              <a:gd name="connsiteY4" fmla="*/ 0 h 1085850"/>
              <a:gd name="connsiteX5" fmla="*/ 1924050 w 1962150"/>
              <a:gd name="connsiteY5" fmla="*/ 742950 h 1085850"/>
              <a:gd name="connsiteX6" fmla="*/ 0 w 1962150"/>
              <a:gd name="connsiteY6" fmla="*/ 1085850 h 1085850"/>
              <a:gd name="connsiteX0" fmla="*/ 0 w 1962150"/>
              <a:gd name="connsiteY0" fmla="*/ 1085850 h 1085850"/>
              <a:gd name="connsiteX1" fmla="*/ 0 w 1962150"/>
              <a:gd name="connsiteY1" fmla="*/ 752475 h 1085850"/>
              <a:gd name="connsiteX2" fmla="*/ 238125 w 1962150"/>
              <a:gd name="connsiteY2" fmla="*/ 742950 h 1085850"/>
              <a:gd name="connsiteX3" fmla="*/ 219075 w 1962150"/>
              <a:gd name="connsiteY3" fmla="*/ 9525 h 1085850"/>
              <a:gd name="connsiteX4" fmla="*/ 1962150 w 1962150"/>
              <a:gd name="connsiteY4" fmla="*/ 0 h 1085850"/>
              <a:gd name="connsiteX5" fmla="*/ 1924050 w 1962150"/>
              <a:gd name="connsiteY5" fmla="*/ 742950 h 1085850"/>
              <a:gd name="connsiteX6" fmla="*/ 0 w 1962150"/>
              <a:gd name="connsiteY6" fmla="*/ 1085850 h 1085850"/>
              <a:gd name="connsiteX0" fmla="*/ 0 w 1981200"/>
              <a:gd name="connsiteY0" fmla="*/ 1104900 h 1104900"/>
              <a:gd name="connsiteX1" fmla="*/ 19050 w 1981200"/>
              <a:gd name="connsiteY1" fmla="*/ 752475 h 1104900"/>
              <a:gd name="connsiteX2" fmla="*/ 257175 w 1981200"/>
              <a:gd name="connsiteY2" fmla="*/ 742950 h 1104900"/>
              <a:gd name="connsiteX3" fmla="*/ 238125 w 1981200"/>
              <a:gd name="connsiteY3" fmla="*/ 9525 h 1104900"/>
              <a:gd name="connsiteX4" fmla="*/ 1981200 w 1981200"/>
              <a:gd name="connsiteY4" fmla="*/ 0 h 1104900"/>
              <a:gd name="connsiteX5" fmla="*/ 1943100 w 1981200"/>
              <a:gd name="connsiteY5" fmla="*/ 742950 h 1104900"/>
              <a:gd name="connsiteX6" fmla="*/ 0 w 1981200"/>
              <a:gd name="connsiteY6" fmla="*/ 1104900 h 1104900"/>
              <a:gd name="connsiteX0" fmla="*/ 0 w 1981200"/>
              <a:gd name="connsiteY0" fmla="*/ 1076325 h 1076325"/>
              <a:gd name="connsiteX1" fmla="*/ 19050 w 1981200"/>
              <a:gd name="connsiteY1" fmla="*/ 752475 h 1076325"/>
              <a:gd name="connsiteX2" fmla="*/ 257175 w 1981200"/>
              <a:gd name="connsiteY2" fmla="*/ 742950 h 1076325"/>
              <a:gd name="connsiteX3" fmla="*/ 238125 w 1981200"/>
              <a:gd name="connsiteY3" fmla="*/ 9525 h 1076325"/>
              <a:gd name="connsiteX4" fmla="*/ 1981200 w 1981200"/>
              <a:gd name="connsiteY4" fmla="*/ 0 h 1076325"/>
              <a:gd name="connsiteX5" fmla="*/ 1943100 w 1981200"/>
              <a:gd name="connsiteY5" fmla="*/ 742950 h 1076325"/>
              <a:gd name="connsiteX6" fmla="*/ 0 w 1981200"/>
              <a:gd name="connsiteY6" fmla="*/ 1076325 h 1076325"/>
              <a:gd name="connsiteX0" fmla="*/ 0 w 2009775"/>
              <a:gd name="connsiteY0" fmla="*/ 1057275 h 1057275"/>
              <a:gd name="connsiteX1" fmla="*/ 47625 w 2009775"/>
              <a:gd name="connsiteY1" fmla="*/ 752475 h 1057275"/>
              <a:gd name="connsiteX2" fmla="*/ 285750 w 2009775"/>
              <a:gd name="connsiteY2" fmla="*/ 742950 h 1057275"/>
              <a:gd name="connsiteX3" fmla="*/ 266700 w 2009775"/>
              <a:gd name="connsiteY3" fmla="*/ 9525 h 1057275"/>
              <a:gd name="connsiteX4" fmla="*/ 2009775 w 2009775"/>
              <a:gd name="connsiteY4" fmla="*/ 0 h 1057275"/>
              <a:gd name="connsiteX5" fmla="*/ 1971675 w 2009775"/>
              <a:gd name="connsiteY5" fmla="*/ 742950 h 1057275"/>
              <a:gd name="connsiteX6" fmla="*/ 0 w 2009775"/>
              <a:gd name="connsiteY6" fmla="*/ 1057275 h 1057275"/>
              <a:gd name="connsiteX0" fmla="*/ 0 w 2009775"/>
              <a:gd name="connsiteY0" fmla="*/ 1057275 h 1057275"/>
              <a:gd name="connsiteX1" fmla="*/ 47625 w 2009775"/>
              <a:gd name="connsiteY1" fmla="*/ 752475 h 1057275"/>
              <a:gd name="connsiteX2" fmla="*/ 285750 w 2009775"/>
              <a:gd name="connsiteY2" fmla="*/ 742950 h 1057275"/>
              <a:gd name="connsiteX3" fmla="*/ 266700 w 2009775"/>
              <a:gd name="connsiteY3" fmla="*/ 9525 h 1057275"/>
              <a:gd name="connsiteX4" fmla="*/ 2009775 w 2009775"/>
              <a:gd name="connsiteY4" fmla="*/ 0 h 1057275"/>
              <a:gd name="connsiteX5" fmla="*/ 1971675 w 2009775"/>
              <a:gd name="connsiteY5" fmla="*/ 742950 h 1057275"/>
              <a:gd name="connsiteX6" fmla="*/ 0 w 2009775"/>
              <a:gd name="connsiteY6" fmla="*/ 1057275 h 1057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9775" h="1057275">
                <a:moveTo>
                  <a:pt x="0" y="1057275"/>
                </a:moveTo>
                <a:lnTo>
                  <a:pt x="47625" y="752475"/>
                </a:lnTo>
                <a:lnTo>
                  <a:pt x="285750" y="742950"/>
                </a:lnTo>
                <a:lnTo>
                  <a:pt x="266700" y="9525"/>
                </a:lnTo>
                <a:lnTo>
                  <a:pt x="2009775" y="0"/>
                </a:lnTo>
                <a:lnTo>
                  <a:pt x="1971675" y="742950"/>
                </a:lnTo>
                <a:cubicBezTo>
                  <a:pt x="1314450" y="847725"/>
                  <a:pt x="685800" y="962025"/>
                  <a:pt x="0" y="1057275"/>
                </a:cubicBezTo>
                <a:close/>
              </a:path>
            </a:pathLst>
          </a:custGeom>
          <a:solidFill>
            <a:srgbClr val="0F506F">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1"/>
          <p:cNvSpPr/>
          <p:nvPr/>
        </p:nvSpPr>
        <p:spPr>
          <a:xfrm>
            <a:off x="1828799" y="4252913"/>
            <a:ext cx="1590675" cy="1362075"/>
          </a:xfrm>
          <a:custGeom>
            <a:avLst/>
            <a:gdLst>
              <a:gd name="connsiteX0" fmla="*/ 0 w 1600200"/>
              <a:gd name="connsiteY0" fmla="*/ 295275 h 1362075"/>
              <a:gd name="connsiteX1" fmla="*/ 1600200 w 1600200"/>
              <a:gd name="connsiteY1" fmla="*/ 0 h 1362075"/>
              <a:gd name="connsiteX2" fmla="*/ 1576388 w 1600200"/>
              <a:gd name="connsiteY2" fmla="*/ 233362 h 1362075"/>
              <a:gd name="connsiteX3" fmla="*/ 1423988 w 1600200"/>
              <a:gd name="connsiteY3" fmla="*/ 247650 h 1362075"/>
              <a:gd name="connsiteX4" fmla="*/ 1438275 w 1600200"/>
              <a:gd name="connsiteY4" fmla="*/ 1338262 h 1362075"/>
              <a:gd name="connsiteX5" fmla="*/ 19050 w 1600200"/>
              <a:gd name="connsiteY5" fmla="*/ 1362075 h 1362075"/>
              <a:gd name="connsiteX6" fmla="*/ 0 w 1600200"/>
              <a:gd name="connsiteY6" fmla="*/ 295275 h 1362075"/>
              <a:gd name="connsiteX0" fmla="*/ 0 w 1590675"/>
              <a:gd name="connsiteY0" fmla="*/ 295275 h 1362075"/>
              <a:gd name="connsiteX1" fmla="*/ 1590675 w 1590675"/>
              <a:gd name="connsiteY1" fmla="*/ 0 h 1362075"/>
              <a:gd name="connsiteX2" fmla="*/ 1576388 w 1590675"/>
              <a:gd name="connsiteY2" fmla="*/ 233362 h 1362075"/>
              <a:gd name="connsiteX3" fmla="*/ 1423988 w 1590675"/>
              <a:gd name="connsiteY3" fmla="*/ 247650 h 1362075"/>
              <a:gd name="connsiteX4" fmla="*/ 1438275 w 1590675"/>
              <a:gd name="connsiteY4" fmla="*/ 1338262 h 1362075"/>
              <a:gd name="connsiteX5" fmla="*/ 19050 w 1590675"/>
              <a:gd name="connsiteY5" fmla="*/ 1362075 h 1362075"/>
              <a:gd name="connsiteX6" fmla="*/ 0 w 1590675"/>
              <a:gd name="connsiteY6" fmla="*/ 295275 h 13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0675" h="1362075">
                <a:moveTo>
                  <a:pt x="0" y="295275"/>
                </a:moveTo>
                <a:lnTo>
                  <a:pt x="1590675" y="0"/>
                </a:lnTo>
                <a:lnTo>
                  <a:pt x="1576388" y="233362"/>
                </a:lnTo>
                <a:lnTo>
                  <a:pt x="1423988" y="247650"/>
                </a:lnTo>
                <a:lnTo>
                  <a:pt x="1438275" y="1338262"/>
                </a:lnTo>
                <a:lnTo>
                  <a:pt x="19050" y="1362075"/>
                </a:lnTo>
                <a:lnTo>
                  <a:pt x="0" y="295275"/>
                </a:lnTo>
                <a:close/>
              </a:path>
            </a:pathLst>
          </a:custGeom>
          <a:solidFill>
            <a:srgbClr val="0F506F">
              <a:alpha val="52157"/>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56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7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6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P spid="47" grpId="0" animBg="1"/>
      <p:bldP spid="60" grpId="0"/>
      <p:bldP spid="61" grpId="0" animBg="1"/>
      <p:bldP spid="68" grpId="0" animBg="1"/>
      <p:bldP spid="73" grpId="0" animBg="1"/>
      <p:bldP spid="76" grpId="0" animBg="1"/>
      <p:bldP spid="77" grpId="0" animBg="1"/>
      <p:bldP spid="78" grpId="0" animBg="1"/>
      <p:bldP spid="7" grpId="0" animBg="1"/>
      <p:bldP spid="8" grpId="0" animBg="1"/>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122" y="609290"/>
            <a:ext cx="11048169" cy="970450"/>
          </a:xfrm>
        </p:spPr>
        <p:txBody>
          <a:bodyPr/>
          <a:lstStyle/>
          <a:p>
            <a:r>
              <a:rPr lang="en-US" dirty="0" smtClean="0"/>
              <a:t>Traffic: Year 2040 Forecast</a:t>
            </a:r>
            <a:endParaRPr lang="en-US" i="1" dirty="0"/>
          </a:p>
        </p:txBody>
      </p:sp>
      <p:pic>
        <p:nvPicPr>
          <p:cNvPr id="36" name="Picture 35"/>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750535" y="3809178"/>
            <a:ext cx="566038" cy="286715"/>
          </a:xfrm>
          <a:prstGeom prst="rect">
            <a:avLst/>
          </a:prstGeom>
        </p:spPr>
      </p:pic>
      <p:pic>
        <p:nvPicPr>
          <p:cNvPr id="37" name="Picture 36"/>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461285" y="3809178"/>
            <a:ext cx="566038" cy="286715"/>
          </a:xfrm>
          <a:prstGeom prst="rect">
            <a:avLst/>
          </a:prstGeom>
        </p:spPr>
      </p:pic>
      <p:pic>
        <p:nvPicPr>
          <p:cNvPr id="38" name="Picture 37"/>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172035" y="3806321"/>
            <a:ext cx="566038" cy="286715"/>
          </a:xfrm>
          <a:prstGeom prst="rect">
            <a:avLst/>
          </a:prstGeom>
        </p:spPr>
      </p:pic>
      <p:pic>
        <p:nvPicPr>
          <p:cNvPr id="39" name="Picture 38"/>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750535" y="3455799"/>
            <a:ext cx="566038" cy="286715"/>
          </a:xfrm>
          <a:prstGeom prst="rect">
            <a:avLst/>
          </a:prstGeom>
        </p:spPr>
      </p:pic>
      <p:pic>
        <p:nvPicPr>
          <p:cNvPr id="40" name="Picture 39"/>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461285" y="3455799"/>
            <a:ext cx="566038" cy="286715"/>
          </a:xfrm>
          <a:prstGeom prst="rect">
            <a:avLst/>
          </a:prstGeom>
        </p:spPr>
      </p:pic>
      <p:pic>
        <p:nvPicPr>
          <p:cNvPr id="41" name="Picture 40"/>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172035" y="3455799"/>
            <a:ext cx="566038" cy="286715"/>
          </a:xfrm>
          <a:prstGeom prst="rect">
            <a:avLst/>
          </a:prstGeom>
        </p:spPr>
      </p:pic>
      <p:pic>
        <p:nvPicPr>
          <p:cNvPr id="43" name="Picture 42"/>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82784" y="3806321"/>
            <a:ext cx="566038" cy="286715"/>
          </a:xfrm>
          <a:prstGeom prst="rect">
            <a:avLst/>
          </a:prstGeom>
        </p:spPr>
      </p:pic>
      <p:pic>
        <p:nvPicPr>
          <p:cNvPr id="44" name="Picture 43"/>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6593534" y="3806321"/>
            <a:ext cx="566038" cy="286715"/>
          </a:xfrm>
          <a:prstGeom prst="rect">
            <a:avLst/>
          </a:prstGeom>
        </p:spPr>
      </p:pic>
      <p:pic>
        <p:nvPicPr>
          <p:cNvPr id="45" name="Picture 44"/>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7304284" y="3803464"/>
            <a:ext cx="566038" cy="286715"/>
          </a:xfrm>
          <a:prstGeom prst="rect">
            <a:avLst/>
          </a:prstGeom>
        </p:spPr>
      </p:pic>
      <p:pic>
        <p:nvPicPr>
          <p:cNvPr id="46" name="Picture 45"/>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82784" y="3452942"/>
            <a:ext cx="566038" cy="286715"/>
          </a:xfrm>
          <a:prstGeom prst="rect">
            <a:avLst/>
          </a:prstGeom>
        </p:spPr>
      </p:pic>
      <p:pic>
        <p:nvPicPr>
          <p:cNvPr id="47" name="Picture 46"/>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6593534" y="3452942"/>
            <a:ext cx="566038" cy="286715"/>
          </a:xfrm>
          <a:prstGeom prst="rect">
            <a:avLst/>
          </a:prstGeom>
        </p:spPr>
      </p:pic>
      <p:pic>
        <p:nvPicPr>
          <p:cNvPr id="48" name="Picture 47"/>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7304284" y="3452942"/>
            <a:ext cx="566038" cy="286715"/>
          </a:xfrm>
          <a:prstGeom prst="rect">
            <a:avLst/>
          </a:prstGeom>
        </p:spPr>
      </p:pic>
      <p:pic>
        <p:nvPicPr>
          <p:cNvPr id="50" name="Picture 49"/>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3765682" y="2641657"/>
            <a:ext cx="566038" cy="286716"/>
          </a:xfrm>
          <a:prstGeom prst="rect">
            <a:avLst/>
          </a:prstGeom>
        </p:spPr>
      </p:pic>
      <p:pic>
        <p:nvPicPr>
          <p:cNvPr id="51" name="Picture 50"/>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4476433" y="2641657"/>
            <a:ext cx="566038" cy="286716"/>
          </a:xfrm>
          <a:prstGeom prst="rect">
            <a:avLst/>
          </a:prstGeom>
        </p:spPr>
      </p:pic>
      <p:pic>
        <p:nvPicPr>
          <p:cNvPr id="52" name="Picture 51"/>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187182" y="2638800"/>
            <a:ext cx="566038" cy="286716"/>
          </a:xfrm>
          <a:prstGeom prst="rect">
            <a:avLst/>
          </a:prstGeom>
        </p:spPr>
      </p:pic>
      <p:pic>
        <p:nvPicPr>
          <p:cNvPr id="53" name="Picture 52"/>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3765682" y="2288278"/>
            <a:ext cx="566038" cy="286716"/>
          </a:xfrm>
          <a:prstGeom prst="rect">
            <a:avLst/>
          </a:prstGeom>
        </p:spPr>
      </p:pic>
      <p:pic>
        <p:nvPicPr>
          <p:cNvPr id="54" name="Picture 53"/>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4476433" y="2288278"/>
            <a:ext cx="566038" cy="286716"/>
          </a:xfrm>
          <a:prstGeom prst="rect">
            <a:avLst/>
          </a:prstGeom>
        </p:spPr>
      </p:pic>
      <p:pic>
        <p:nvPicPr>
          <p:cNvPr id="55" name="Picture 54"/>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187182" y="2288278"/>
            <a:ext cx="566038" cy="286716"/>
          </a:xfrm>
          <a:prstGeom prst="rect">
            <a:avLst/>
          </a:prstGeom>
        </p:spPr>
      </p:pic>
      <p:pic>
        <p:nvPicPr>
          <p:cNvPr id="57" name="Picture 56"/>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897932" y="2638800"/>
            <a:ext cx="566038" cy="286716"/>
          </a:xfrm>
          <a:prstGeom prst="rect">
            <a:avLst/>
          </a:prstGeom>
        </p:spPr>
      </p:pic>
      <p:pic>
        <p:nvPicPr>
          <p:cNvPr id="58" name="Picture 57"/>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6608682" y="2638800"/>
            <a:ext cx="566038" cy="286716"/>
          </a:xfrm>
          <a:prstGeom prst="rect">
            <a:avLst/>
          </a:prstGeom>
        </p:spPr>
      </p:pic>
      <p:pic>
        <p:nvPicPr>
          <p:cNvPr id="59" name="Picture 58"/>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319432" y="2635944"/>
            <a:ext cx="566038" cy="286716"/>
          </a:xfrm>
          <a:prstGeom prst="rect">
            <a:avLst/>
          </a:prstGeom>
        </p:spPr>
      </p:pic>
      <p:pic>
        <p:nvPicPr>
          <p:cNvPr id="60" name="Picture 59"/>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5897932" y="2285422"/>
            <a:ext cx="566038" cy="286716"/>
          </a:xfrm>
          <a:prstGeom prst="rect">
            <a:avLst/>
          </a:prstGeom>
        </p:spPr>
      </p:pic>
      <p:pic>
        <p:nvPicPr>
          <p:cNvPr id="61" name="Picture 60"/>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6608682" y="2285422"/>
            <a:ext cx="566038" cy="286716"/>
          </a:xfrm>
          <a:prstGeom prst="rect">
            <a:avLst/>
          </a:prstGeom>
        </p:spPr>
      </p:pic>
      <p:pic>
        <p:nvPicPr>
          <p:cNvPr id="62" name="Picture 61"/>
          <p:cNvPicPr>
            <a:picLocks noChangeAspect="1"/>
          </p:cNvPicPr>
          <p:nvPr/>
        </p:nvPicPr>
        <p:blipFill>
          <a:blip r:embed="rId3" cstate="print">
            <a:duotone>
              <a:prstClr val="black"/>
              <a:srgbClr val="7030A0">
                <a:tint val="45000"/>
                <a:satMod val="400000"/>
              </a:srgbClr>
            </a:duotone>
            <a:extLst>
              <a:ext uri="{28A0092B-C50C-407E-A947-70E740481C1C}">
                <a14:useLocalDpi xmlns:a14="http://schemas.microsoft.com/office/drawing/2010/main" val="0"/>
              </a:ext>
            </a:extLst>
          </a:blip>
          <a:stretch>
            <a:fillRect/>
          </a:stretch>
        </p:blipFill>
        <p:spPr>
          <a:xfrm>
            <a:off x="7319432" y="2285422"/>
            <a:ext cx="566038" cy="286716"/>
          </a:xfrm>
          <a:prstGeom prst="rect">
            <a:avLst/>
          </a:prstGeom>
        </p:spPr>
      </p:pic>
      <p:sp>
        <p:nvSpPr>
          <p:cNvPr id="63" name="Right Brace 62"/>
          <p:cNvSpPr/>
          <p:nvPr/>
        </p:nvSpPr>
        <p:spPr>
          <a:xfrm rot="10800000">
            <a:off x="3269628" y="3070909"/>
            <a:ext cx="336194" cy="1007840"/>
          </a:xfrm>
          <a:prstGeom prst="rightBrace">
            <a:avLst/>
          </a:prstGeom>
          <a:ln w="38100">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4" name="Right Brace 63"/>
          <p:cNvSpPr/>
          <p:nvPr/>
        </p:nvSpPr>
        <p:spPr>
          <a:xfrm rot="10800000">
            <a:off x="3269627" y="2285422"/>
            <a:ext cx="336194" cy="638489"/>
          </a:xfrm>
          <a:prstGeom prst="rightBrace">
            <a:avLst/>
          </a:prstGeom>
          <a:ln w="381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5" name="TextBox 64"/>
          <p:cNvSpPr txBox="1"/>
          <p:nvPr/>
        </p:nvSpPr>
        <p:spPr>
          <a:xfrm>
            <a:off x="146577" y="3271793"/>
            <a:ext cx="3113674" cy="646331"/>
          </a:xfrm>
          <a:prstGeom prst="rect">
            <a:avLst/>
          </a:prstGeom>
          <a:noFill/>
        </p:spPr>
        <p:txBody>
          <a:bodyPr wrap="square" rtlCol="0">
            <a:spAutoFit/>
          </a:bodyPr>
          <a:lstStyle/>
          <a:p>
            <a:pPr algn="r"/>
            <a:r>
              <a:rPr lang="en-US" b="1" dirty="0" smtClean="0"/>
              <a:t>Anticipated traffic due to adjacent development</a:t>
            </a:r>
            <a:endParaRPr lang="en-US" b="1" dirty="0"/>
          </a:p>
        </p:txBody>
      </p:sp>
      <p:sp>
        <p:nvSpPr>
          <p:cNvPr id="66" name="TextBox 65"/>
          <p:cNvSpPr txBox="1"/>
          <p:nvPr/>
        </p:nvSpPr>
        <p:spPr>
          <a:xfrm>
            <a:off x="-347911" y="2304927"/>
            <a:ext cx="3572195" cy="646331"/>
          </a:xfrm>
          <a:prstGeom prst="rect">
            <a:avLst/>
          </a:prstGeom>
          <a:noFill/>
        </p:spPr>
        <p:txBody>
          <a:bodyPr wrap="square" rtlCol="0">
            <a:spAutoFit/>
          </a:bodyPr>
          <a:lstStyle/>
          <a:p>
            <a:pPr algn="r"/>
            <a:r>
              <a:rPr lang="en-US" b="1" dirty="0" smtClean="0"/>
              <a:t>Anticipated traffic due to regional growth</a:t>
            </a:r>
            <a:endParaRPr lang="en-US" b="1" dirty="0"/>
          </a:p>
        </p:txBody>
      </p:sp>
      <p:sp>
        <p:nvSpPr>
          <p:cNvPr id="68" name="Right Brace 67"/>
          <p:cNvSpPr/>
          <p:nvPr/>
        </p:nvSpPr>
        <p:spPr>
          <a:xfrm rot="10800000" flipH="1">
            <a:off x="8079343" y="2194559"/>
            <a:ext cx="353087" cy="3851741"/>
          </a:xfrm>
          <a:prstGeom prst="rightBrace">
            <a:avLst/>
          </a:prstGeom>
          <a:ln w="381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9" name="TextBox 68"/>
          <p:cNvSpPr txBox="1"/>
          <p:nvPr/>
        </p:nvSpPr>
        <p:spPr>
          <a:xfrm>
            <a:off x="8460881" y="3935763"/>
            <a:ext cx="3389961" cy="369332"/>
          </a:xfrm>
          <a:prstGeom prst="rect">
            <a:avLst/>
          </a:prstGeom>
          <a:noFill/>
        </p:spPr>
        <p:txBody>
          <a:bodyPr wrap="square" rtlCol="0">
            <a:spAutoFit/>
          </a:bodyPr>
          <a:lstStyle/>
          <a:p>
            <a:r>
              <a:rPr lang="en-US" b="1" dirty="0" smtClean="0"/>
              <a:t>Year 2040 Forecasted Traffic</a:t>
            </a:r>
            <a:endParaRPr lang="en-US" b="1" dirty="0"/>
          </a:p>
        </p:txBody>
      </p:sp>
      <p:pic>
        <p:nvPicPr>
          <p:cNvPr id="67" name="Picture 66"/>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3749728" y="3085196"/>
            <a:ext cx="566038" cy="286715"/>
          </a:xfrm>
          <a:prstGeom prst="rect">
            <a:avLst/>
          </a:prstGeom>
        </p:spPr>
      </p:pic>
      <p:pic>
        <p:nvPicPr>
          <p:cNvPr id="70" name="Picture 69"/>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4460478" y="3085196"/>
            <a:ext cx="566038" cy="286715"/>
          </a:xfrm>
          <a:prstGeom prst="rect">
            <a:avLst/>
          </a:prstGeom>
        </p:spPr>
      </p:pic>
      <p:pic>
        <p:nvPicPr>
          <p:cNvPr id="71" name="Picture 70"/>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171228" y="3085196"/>
            <a:ext cx="566038" cy="286715"/>
          </a:xfrm>
          <a:prstGeom prst="rect">
            <a:avLst/>
          </a:prstGeom>
        </p:spPr>
      </p:pic>
      <p:pic>
        <p:nvPicPr>
          <p:cNvPr id="72" name="Picture 71"/>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5881977" y="3082339"/>
            <a:ext cx="566038" cy="286715"/>
          </a:xfrm>
          <a:prstGeom prst="rect">
            <a:avLst/>
          </a:prstGeom>
        </p:spPr>
      </p:pic>
      <p:pic>
        <p:nvPicPr>
          <p:cNvPr id="73" name="Picture 72"/>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6592727" y="3082339"/>
            <a:ext cx="566038" cy="286715"/>
          </a:xfrm>
          <a:prstGeom prst="rect">
            <a:avLst/>
          </a:prstGeom>
        </p:spPr>
      </p:pic>
      <p:pic>
        <p:nvPicPr>
          <p:cNvPr id="74" name="Picture 73"/>
          <p:cNvPicPr>
            <a:picLocks noChangeAspect="1"/>
          </p:cNvPicPr>
          <p:nvPr/>
        </p:nvPicPr>
        <p:blipFill>
          <a:blip r:embed="rId3" cstate="print">
            <a:duotone>
              <a:prstClr val="black"/>
              <a:srgbClr val="00B0F0">
                <a:tint val="45000"/>
                <a:satMod val="400000"/>
              </a:srgbClr>
            </a:duotone>
            <a:extLst>
              <a:ext uri="{28A0092B-C50C-407E-A947-70E740481C1C}">
                <a14:useLocalDpi xmlns:a14="http://schemas.microsoft.com/office/drawing/2010/main" val="0"/>
              </a:ext>
            </a:extLst>
          </a:blip>
          <a:stretch>
            <a:fillRect/>
          </a:stretch>
        </p:blipFill>
        <p:spPr>
          <a:xfrm>
            <a:off x="7303477" y="3082339"/>
            <a:ext cx="566038" cy="286715"/>
          </a:xfrm>
          <a:prstGeom prst="rect">
            <a:avLst/>
          </a:prstGeom>
        </p:spPr>
      </p:pic>
      <p:sp>
        <p:nvSpPr>
          <p:cNvPr id="75" name="Right Brace 74"/>
          <p:cNvSpPr/>
          <p:nvPr/>
        </p:nvSpPr>
        <p:spPr>
          <a:xfrm rot="10800000">
            <a:off x="3269628" y="4257001"/>
            <a:ext cx="336194" cy="1789300"/>
          </a:xfrm>
          <a:prstGeom prst="rightBrace">
            <a:avLst/>
          </a:prstGeom>
          <a:ln w="381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nvGrpSpPr>
          <p:cNvPr id="76" name="Group 75"/>
          <p:cNvGrpSpPr/>
          <p:nvPr/>
        </p:nvGrpSpPr>
        <p:grpSpPr>
          <a:xfrm>
            <a:off x="3750535" y="4328849"/>
            <a:ext cx="4134935" cy="1723166"/>
            <a:chOff x="3750535" y="4328849"/>
            <a:chExt cx="4134935" cy="1723166"/>
          </a:xfrm>
        </p:grpSpPr>
        <p:pic>
          <p:nvPicPr>
            <p:cNvPr id="77" name="Picture 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682" y="5394697"/>
              <a:ext cx="566038" cy="286715"/>
            </a:xfrm>
            <a:prstGeom prst="rect">
              <a:avLst/>
            </a:prstGeom>
          </p:spPr>
        </p:pic>
        <p:pic>
          <p:nvPicPr>
            <p:cNvPr id="78" name="Picture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432" y="5394697"/>
              <a:ext cx="566038" cy="286715"/>
            </a:xfrm>
            <a:prstGeom prst="rect">
              <a:avLst/>
            </a:prstGeom>
          </p:spPr>
        </p:pic>
        <p:pic>
          <p:nvPicPr>
            <p:cNvPr id="79" name="Picture 7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182" y="5391840"/>
              <a:ext cx="566038" cy="286715"/>
            </a:xfrm>
            <a:prstGeom prst="rect">
              <a:avLst/>
            </a:prstGeom>
          </p:spPr>
        </p:pic>
        <p:pic>
          <p:nvPicPr>
            <p:cNvPr id="80" name="Picture 7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682" y="5041318"/>
              <a:ext cx="566038" cy="286715"/>
            </a:xfrm>
            <a:prstGeom prst="rect">
              <a:avLst/>
            </a:prstGeom>
          </p:spPr>
        </p:pic>
        <p:pic>
          <p:nvPicPr>
            <p:cNvPr id="81" name="Picture 8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432" y="5041318"/>
              <a:ext cx="566038" cy="286715"/>
            </a:xfrm>
            <a:prstGeom prst="rect">
              <a:avLst/>
            </a:prstGeom>
          </p:spPr>
        </p:pic>
        <p:pic>
          <p:nvPicPr>
            <p:cNvPr id="82" name="Picture 8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182" y="5041318"/>
              <a:ext cx="566038" cy="286715"/>
            </a:xfrm>
            <a:prstGeom prst="rect">
              <a:avLst/>
            </a:prstGeom>
          </p:spPr>
        </p:pic>
        <p:pic>
          <p:nvPicPr>
            <p:cNvPr id="83" name="Picture 8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932" y="5391840"/>
              <a:ext cx="566038" cy="286715"/>
            </a:xfrm>
            <a:prstGeom prst="rect">
              <a:avLst/>
            </a:prstGeom>
          </p:spPr>
        </p:pic>
        <p:pic>
          <p:nvPicPr>
            <p:cNvPr id="84" name="Picture 8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682" y="5391840"/>
              <a:ext cx="566038" cy="286715"/>
            </a:xfrm>
            <a:prstGeom prst="rect">
              <a:avLst/>
            </a:prstGeom>
          </p:spPr>
        </p:pic>
        <p:pic>
          <p:nvPicPr>
            <p:cNvPr id="85" name="Picture 8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432" y="5388983"/>
              <a:ext cx="566038" cy="286715"/>
            </a:xfrm>
            <a:prstGeom prst="rect">
              <a:avLst/>
            </a:prstGeom>
          </p:spPr>
        </p:pic>
        <p:pic>
          <p:nvPicPr>
            <p:cNvPr id="86" name="Picture 8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932" y="5038461"/>
              <a:ext cx="566038" cy="286715"/>
            </a:xfrm>
            <a:prstGeom prst="rect">
              <a:avLst/>
            </a:prstGeom>
          </p:spPr>
        </p:pic>
        <p:pic>
          <p:nvPicPr>
            <p:cNvPr id="87" name="Picture 8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682" y="5038461"/>
              <a:ext cx="566038" cy="286715"/>
            </a:xfrm>
            <a:prstGeom prst="rect">
              <a:avLst/>
            </a:prstGeom>
          </p:spPr>
        </p:pic>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432" y="5038461"/>
              <a:ext cx="566038" cy="286715"/>
            </a:xfrm>
            <a:prstGeom prst="rect">
              <a:avLst/>
            </a:prstGeom>
          </p:spPr>
        </p:pic>
        <p:grpSp>
          <p:nvGrpSpPr>
            <p:cNvPr id="89" name="Group 88"/>
            <p:cNvGrpSpPr/>
            <p:nvPr/>
          </p:nvGrpSpPr>
          <p:grpSpPr>
            <a:xfrm>
              <a:off x="3750535" y="4331705"/>
              <a:ext cx="1987538" cy="640094"/>
              <a:chOff x="1163937" y="4766962"/>
              <a:chExt cx="2735738" cy="739103"/>
            </a:xfrm>
          </p:grpSpPr>
          <p:pic>
            <p:nvPicPr>
              <p:cNvPr id="103" name="Picture 10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37" y="5175001"/>
                <a:ext cx="779120" cy="331064"/>
              </a:xfrm>
              <a:prstGeom prst="rect">
                <a:avLst/>
              </a:prstGeom>
            </p:spPr>
          </p:pic>
          <p:pic>
            <p:nvPicPr>
              <p:cNvPr id="104" name="Picture 10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246" y="5175001"/>
                <a:ext cx="779120" cy="331064"/>
              </a:xfrm>
              <a:prstGeom prst="rect">
                <a:avLst/>
              </a:prstGeom>
            </p:spPr>
          </p:pic>
          <p:pic>
            <p:nvPicPr>
              <p:cNvPr id="105" name="Picture 10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555" y="5171702"/>
                <a:ext cx="779120" cy="331064"/>
              </a:xfrm>
              <a:prstGeom prst="rect">
                <a:avLst/>
              </a:prstGeom>
            </p:spPr>
          </p:pic>
          <p:pic>
            <p:nvPicPr>
              <p:cNvPr id="106" name="Picture 10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37" y="4766962"/>
                <a:ext cx="779120" cy="331064"/>
              </a:xfrm>
              <a:prstGeom prst="rect">
                <a:avLst/>
              </a:prstGeom>
            </p:spPr>
          </p:pic>
          <p:pic>
            <p:nvPicPr>
              <p:cNvPr id="107" name="Picture 10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246" y="4766962"/>
                <a:ext cx="779120" cy="331064"/>
              </a:xfrm>
              <a:prstGeom prst="rect">
                <a:avLst/>
              </a:prstGeom>
            </p:spPr>
          </p:pic>
          <p:pic>
            <p:nvPicPr>
              <p:cNvPr id="108" name="Picture 10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555" y="4766962"/>
                <a:ext cx="779120" cy="331064"/>
              </a:xfrm>
              <a:prstGeom prst="rect">
                <a:avLst/>
              </a:prstGeom>
            </p:spPr>
          </p:pic>
        </p:grpSp>
        <p:grpSp>
          <p:nvGrpSpPr>
            <p:cNvPr id="90" name="Group 89"/>
            <p:cNvGrpSpPr/>
            <p:nvPr/>
          </p:nvGrpSpPr>
          <p:grpSpPr>
            <a:xfrm>
              <a:off x="5882784" y="4328849"/>
              <a:ext cx="1987538" cy="640094"/>
              <a:chOff x="1163937" y="4766962"/>
              <a:chExt cx="2735738" cy="739103"/>
            </a:xfrm>
          </p:grpSpPr>
          <p:pic>
            <p:nvPicPr>
              <p:cNvPr id="97" name="Picture 9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37" y="5175001"/>
                <a:ext cx="779120" cy="331064"/>
              </a:xfrm>
              <a:prstGeom prst="rect">
                <a:avLst/>
              </a:prstGeom>
            </p:spPr>
          </p:pic>
          <p:pic>
            <p:nvPicPr>
              <p:cNvPr id="98" name="Picture 9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246" y="5175001"/>
                <a:ext cx="779120" cy="331064"/>
              </a:xfrm>
              <a:prstGeom prst="rect">
                <a:avLst/>
              </a:prstGeom>
            </p:spPr>
          </p:pic>
          <p:pic>
            <p:nvPicPr>
              <p:cNvPr id="99" name="Picture 9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555" y="5171702"/>
                <a:ext cx="779120" cy="331064"/>
              </a:xfrm>
              <a:prstGeom prst="rect">
                <a:avLst/>
              </a:prstGeom>
            </p:spPr>
          </p:pic>
          <p:pic>
            <p:nvPicPr>
              <p:cNvPr id="100" name="Picture 9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3937" y="4766962"/>
                <a:ext cx="779120" cy="331064"/>
              </a:xfrm>
              <a:prstGeom prst="rect">
                <a:avLst/>
              </a:prstGeom>
            </p:spPr>
          </p:pic>
          <p:pic>
            <p:nvPicPr>
              <p:cNvPr id="101" name="Picture 10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2246" y="4766962"/>
                <a:ext cx="779120" cy="331064"/>
              </a:xfrm>
              <a:prstGeom prst="rect">
                <a:avLst/>
              </a:prstGeom>
            </p:spPr>
          </p:pic>
          <p:pic>
            <p:nvPicPr>
              <p:cNvPr id="102" name="Picture 10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0555" y="4766962"/>
                <a:ext cx="779120" cy="331064"/>
              </a:xfrm>
              <a:prstGeom prst="rect">
                <a:avLst/>
              </a:prstGeom>
            </p:spPr>
          </p:pic>
        </p:grpSp>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65682" y="5765300"/>
              <a:ext cx="566038" cy="286715"/>
            </a:xfrm>
            <a:prstGeom prst="rect">
              <a:avLst/>
            </a:prstGeom>
          </p:spPr>
        </p:pic>
        <p:pic>
          <p:nvPicPr>
            <p:cNvPr id="92" name="Picture 9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6432" y="5765300"/>
              <a:ext cx="566038" cy="286715"/>
            </a:xfrm>
            <a:prstGeom prst="rect">
              <a:avLst/>
            </a:prstGeom>
          </p:spPr>
        </p:pic>
        <p:pic>
          <p:nvPicPr>
            <p:cNvPr id="93" name="Picture 9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87182" y="5762443"/>
              <a:ext cx="566038" cy="286715"/>
            </a:xfrm>
            <a:prstGeom prst="rect">
              <a:avLst/>
            </a:prstGeom>
          </p:spPr>
        </p:pic>
        <p:pic>
          <p:nvPicPr>
            <p:cNvPr id="94" name="Picture 9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97932" y="5762443"/>
              <a:ext cx="566038" cy="286715"/>
            </a:xfrm>
            <a:prstGeom prst="rect">
              <a:avLst/>
            </a:prstGeom>
          </p:spPr>
        </p:pic>
        <p:pic>
          <p:nvPicPr>
            <p:cNvPr id="95" name="Picture 9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682" y="5762443"/>
              <a:ext cx="566038" cy="286715"/>
            </a:xfrm>
            <a:prstGeom prst="rect">
              <a:avLst/>
            </a:prstGeom>
          </p:spPr>
        </p:pic>
        <p:pic>
          <p:nvPicPr>
            <p:cNvPr id="96" name="Picture 9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9432" y="5759586"/>
              <a:ext cx="566038" cy="286715"/>
            </a:xfrm>
            <a:prstGeom prst="rect">
              <a:avLst/>
            </a:prstGeom>
          </p:spPr>
        </p:pic>
      </p:grpSp>
      <p:sp>
        <p:nvSpPr>
          <p:cNvPr id="109" name="TextBox 108"/>
          <p:cNvSpPr txBox="1"/>
          <p:nvPr/>
        </p:nvSpPr>
        <p:spPr>
          <a:xfrm>
            <a:off x="977517" y="4955844"/>
            <a:ext cx="2261419" cy="369332"/>
          </a:xfrm>
          <a:prstGeom prst="rect">
            <a:avLst/>
          </a:prstGeom>
          <a:noFill/>
        </p:spPr>
        <p:txBody>
          <a:bodyPr wrap="square" rtlCol="0">
            <a:spAutoFit/>
          </a:bodyPr>
          <a:lstStyle/>
          <a:p>
            <a:pPr algn="r"/>
            <a:r>
              <a:rPr lang="en-US" b="1" dirty="0" smtClean="0"/>
              <a:t>Existing traffic</a:t>
            </a:r>
            <a:endParaRPr lang="en-US" b="1" dirty="0"/>
          </a:p>
        </p:txBody>
      </p:sp>
      <p:sp>
        <p:nvSpPr>
          <p:cNvPr id="3" name="Rectangle 2"/>
          <p:cNvSpPr/>
          <p:nvPr/>
        </p:nvSpPr>
        <p:spPr>
          <a:xfrm>
            <a:off x="348807" y="2986466"/>
            <a:ext cx="7738893" cy="12341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4631361" y="1738326"/>
            <a:ext cx="3712552" cy="4764206"/>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rot="19516086">
            <a:off x="4738309" y="3180898"/>
            <a:ext cx="4306785" cy="646331"/>
          </a:xfrm>
          <a:prstGeom prst="rect">
            <a:avLst/>
          </a:prstGeom>
          <a:noFill/>
        </p:spPr>
        <p:txBody>
          <a:bodyPr wrap="square" rtlCol="0">
            <a:spAutoFit/>
          </a:bodyPr>
          <a:lstStyle/>
          <a:p>
            <a:r>
              <a:rPr lang="en-US" sz="3600" b="1" dirty="0" smtClean="0">
                <a:solidFill>
                  <a:srgbClr val="FF0000"/>
                </a:solidFill>
                <a:latin typeface="Arial Black" panose="020B0A04020102020204" pitchFamily="34" charset="0"/>
              </a:rPr>
              <a:t>CONCURRED</a:t>
            </a:r>
            <a:endParaRPr lang="en-US" sz="3600" b="1" dirty="0">
              <a:solidFill>
                <a:srgbClr val="FF0000"/>
              </a:solidFill>
              <a:latin typeface="Arial Black" panose="020B0A04020102020204" pitchFamily="34" charset="0"/>
            </a:endParaRPr>
          </a:p>
        </p:txBody>
      </p:sp>
    </p:spTree>
    <p:extLst>
      <p:ext uri="{BB962C8B-B14F-4D97-AF65-F5344CB8AC3E}">
        <p14:creationId xmlns:p14="http://schemas.microsoft.com/office/powerpoint/2010/main" val="3955499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0"/>
                                        </p:tgtEl>
                                        <p:attrNameLst>
                                          <p:attrName>style.visibility</p:attrName>
                                        </p:attrNameLst>
                                      </p:cBhvr>
                                      <p:to>
                                        <p:strVal val="visible"/>
                                      </p:to>
                                    </p:set>
                                    <p:animEffect transition="in" filter="fade">
                                      <p:cBhvr>
                                        <p:cTn id="11" dur="500"/>
                                        <p:tgtEl>
                                          <p:spTgt spid="50"/>
                                        </p:tgtEl>
                                      </p:cBhvr>
                                    </p:animEffect>
                                  </p:childTnLst>
                                </p:cTn>
                              </p:par>
                              <p:par>
                                <p:cTn id="12" presetID="10" presetClass="entr" presetSubtype="0" fill="hold" nodeType="withEffect">
                                  <p:stCondLst>
                                    <p:cond delay="0"/>
                                  </p:stCondLst>
                                  <p:childTnLst>
                                    <p:set>
                                      <p:cBhvr>
                                        <p:cTn id="13" dur="1" fill="hold">
                                          <p:stCondLst>
                                            <p:cond delay="0"/>
                                          </p:stCondLst>
                                        </p:cTn>
                                        <p:tgtEl>
                                          <p:spTgt spid="51"/>
                                        </p:tgtEl>
                                        <p:attrNameLst>
                                          <p:attrName>style.visibility</p:attrName>
                                        </p:attrNameLst>
                                      </p:cBhvr>
                                      <p:to>
                                        <p:strVal val="visible"/>
                                      </p:to>
                                    </p:set>
                                    <p:animEffect transition="in" filter="fade">
                                      <p:cBhvr>
                                        <p:cTn id="14" dur="500"/>
                                        <p:tgtEl>
                                          <p:spTgt spid="51"/>
                                        </p:tgtEl>
                                      </p:cBhvr>
                                    </p:animEffect>
                                  </p:childTnLst>
                                </p:cTn>
                              </p:par>
                              <p:par>
                                <p:cTn id="15" presetID="10" presetClass="entr" presetSubtype="0" fill="hold" nodeType="with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53"/>
                                        </p:tgtEl>
                                        <p:attrNameLst>
                                          <p:attrName>style.visibility</p:attrName>
                                        </p:attrNameLst>
                                      </p:cBhvr>
                                      <p:to>
                                        <p:strVal val="visible"/>
                                      </p:to>
                                    </p:set>
                                    <p:animEffect transition="in" filter="fade">
                                      <p:cBhvr>
                                        <p:cTn id="20" dur="500"/>
                                        <p:tgtEl>
                                          <p:spTgt spid="53"/>
                                        </p:tgtEl>
                                      </p:cBhvr>
                                    </p:animEffect>
                                  </p:childTnLst>
                                </p:cTn>
                              </p:par>
                              <p:par>
                                <p:cTn id="21" presetID="10" presetClass="entr" presetSubtype="0"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55"/>
                                        </p:tgtEl>
                                        <p:attrNameLst>
                                          <p:attrName>style.visibility</p:attrName>
                                        </p:attrNameLst>
                                      </p:cBhvr>
                                      <p:to>
                                        <p:strVal val="visible"/>
                                      </p:to>
                                    </p:set>
                                    <p:animEffect transition="in" filter="fade">
                                      <p:cBhvr>
                                        <p:cTn id="26" dur="500"/>
                                        <p:tgtEl>
                                          <p:spTgt spid="55"/>
                                        </p:tgtEl>
                                      </p:cBhvr>
                                    </p:animEffect>
                                  </p:childTnLst>
                                </p:cTn>
                              </p:par>
                              <p:par>
                                <p:cTn id="27" presetID="10" presetClass="entr" presetSubtype="0" fill="hold" nodeType="withEffect">
                                  <p:stCondLst>
                                    <p:cond delay="0"/>
                                  </p:stCondLst>
                                  <p:childTnLst>
                                    <p:set>
                                      <p:cBhvr>
                                        <p:cTn id="28" dur="1" fill="hold">
                                          <p:stCondLst>
                                            <p:cond delay="0"/>
                                          </p:stCondLst>
                                        </p:cTn>
                                        <p:tgtEl>
                                          <p:spTgt spid="57"/>
                                        </p:tgtEl>
                                        <p:attrNameLst>
                                          <p:attrName>style.visibility</p:attrName>
                                        </p:attrNameLst>
                                      </p:cBhvr>
                                      <p:to>
                                        <p:strVal val="visible"/>
                                      </p:to>
                                    </p:set>
                                    <p:animEffect transition="in" filter="fade">
                                      <p:cBhvr>
                                        <p:cTn id="29" dur="500"/>
                                        <p:tgtEl>
                                          <p:spTgt spid="57"/>
                                        </p:tgtEl>
                                      </p:cBhvr>
                                    </p:animEffect>
                                  </p:childTnLst>
                                </p:cTn>
                              </p:par>
                              <p:par>
                                <p:cTn id="30" presetID="10" presetClass="entr" presetSubtype="0" fill="hold" nodeType="withEffect">
                                  <p:stCondLst>
                                    <p:cond delay="0"/>
                                  </p:stCondLst>
                                  <p:childTnLst>
                                    <p:set>
                                      <p:cBhvr>
                                        <p:cTn id="31" dur="1" fill="hold">
                                          <p:stCondLst>
                                            <p:cond delay="0"/>
                                          </p:stCondLst>
                                        </p:cTn>
                                        <p:tgtEl>
                                          <p:spTgt spid="58"/>
                                        </p:tgtEl>
                                        <p:attrNameLst>
                                          <p:attrName>style.visibility</p:attrName>
                                        </p:attrNameLst>
                                      </p:cBhvr>
                                      <p:to>
                                        <p:strVal val="visible"/>
                                      </p:to>
                                    </p:set>
                                    <p:animEffect transition="in" filter="fade">
                                      <p:cBhvr>
                                        <p:cTn id="32" dur="500"/>
                                        <p:tgtEl>
                                          <p:spTgt spid="58"/>
                                        </p:tgtEl>
                                      </p:cBhvr>
                                    </p:animEffect>
                                  </p:childTnLst>
                                </p:cTn>
                              </p:par>
                              <p:par>
                                <p:cTn id="33" presetID="10" presetClass="entr" presetSubtype="0" fill="hold" nodeType="with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0"/>
                                        </p:tgtEl>
                                        <p:attrNameLst>
                                          <p:attrName>style.visibility</p:attrName>
                                        </p:attrNameLst>
                                      </p:cBhvr>
                                      <p:to>
                                        <p:strVal val="visible"/>
                                      </p:to>
                                    </p:set>
                                    <p:animEffect transition="in" filter="fade">
                                      <p:cBhvr>
                                        <p:cTn id="38" dur="500"/>
                                        <p:tgtEl>
                                          <p:spTgt spid="60"/>
                                        </p:tgtEl>
                                      </p:cBhvr>
                                    </p:animEffect>
                                  </p:childTnLst>
                                </p:cTn>
                              </p:par>
                              <p:par>
                                <p:cTn id="39" presetID="10"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500"/>
                                        <p:tgtEl>
                                          <p:spTgt spid="61"/>
                                        </p:tgtEl>
                                      </p:cBhvr>
                                    </p:animEffect>
                                  </p:childTnLst>
                                </p:cTn>
                              </p:par>
                              <p:par>
                                <p:cTn id="42" presetID="10" presetClass="entr" presetSubtype="0" fill="hold" nodeType="withEffect">
                                  <p:stCondLst>
                                    <p:cond delay="0"/>
                                  </p:stCondLst>
                                  <p:childTnLst>
                                    <p:set>
                                      <p:cBhvr>
                                        <p:cTn id="43" dur="1" fill="hold">
                                          <p:stCondLst>
                                            <p:cond delay="0"/>
                                          </p:stCondLst>
                                        </p:cTn>
                                        <p:tgtEl>
                                          <p:spTgt spid="62"/>
                                        </p:tgtEl>
                                        <p:attrNameLst>
                                          <p:attrName>style.visibility</p:attrName>
                                        </p:attrNameLst>
                                      </p:cBhvr>
                                      <p:to>
                                        <p:strVal val="visible"/>
                                      </p:to>
                                    </p:set>
                                    <p:animEffect transition="in" filter="fade">
                                      <p:cBhvr>
                                        <p:cTn id="44" dur="500"/>
                                        <p:tgtEl>
                                          <p:spTgt spid="6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64"/>
                                        </p:tgtEl>
                                        <p:attrNameLst>
                                          <p:attrName>style.visibility</p:attrName>
                                        </p:attrNameLst>
                                      </p:cBhvr>
                                      <p:to>
                                        <p:strVal val="visible"/>
                                      </p:to>
                                    </p:set>
                                    <p:animEffect transition="in" filter="fade">
                                      <p:cBhvr>
                                        <p:cTn id="47" dur="500"/>
                                        <p:tgtEl>
                                          <p:spTgt spid="64"/>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66"/>
                                        </p:tgtEl>
                                        <p:attrNameLst>
                                          <p:attrName>style.visibility</p:attrName>
                                        </p:attrNameLst>
                                      </p:cBhvr>
                                      <p:to>
                                        <p:strVal val="visible"/>
                                      </p:to>
                                    </p:set>
                                    <p:animEffect transition="in" filter="fade">
                                      <p:cBhvr>
                                        <p:cTn id="50" dur="500"/>
                                        <p:tgtEl>
                                          <p:spTgt spid="6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68"/>
                                        </p:tgtEl>
                                        <p:attrNameLst>
                                          <p:attrName>style.visibility</p:attrName>
                                        </p:attrNameLst>
                                      </p:cBhvr>
                                      <p:to>
                                        <p:strVal val="visible"/>
                                      </p:to>
                                    </p:set>
                                    <p:animEffect transition="in" filter="fade">
                                      <p:cBhvr>
                                        <p:cTn id="55" dur="500"/>
                                        <p:tgtEl>
                                          <p:spTgt spid="68"/>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fade">
                                      <p:cBhvr>
                                        <p:cTn id="58" dur="500"/>
                                        <p:tgtEl>
                                          <p:spTgt spid="69"/>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66" grpId="0"/>
      <p:bldP spid="68" grpId="0" animBg="1"/>
      <p:bldP spid="69" grpId="0"/>
      <p:bldP spid="3"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122" y="609290"/>
            <a:ext cx="11048169" cy="970450"/>
          </a:xfrm>
        </p:spPr>
        <p:txBody>
          <a:bodyPr/>
          <a:lstStyle/>
          <a:p>
            <a:r>
              <a:rPr lang="en-US" dirty="0" smtClean="0"/>
              <a:t>Traffic: How many lanes?</a:t>
            </a:r>
            <a:endParaRPr lang="en-US" i="1" dirty="0"/>
          </a:p>
        </p:txBody>
      </p:sp>
      <p:pic>
        <p:nvPicPr>
          <p:cNvPr id="4" name="Picture 3" descr="C:\Users\ccoad.000\Desktop\Traffic Data-Segment Volume Graph 2-4-2017.jpg"/>
          <p:cNvPicPr/>
          <p:nvPr/>
        </p:nvPicPr>
        <p:blipFill rotWithShape="1">
          <a:blip r:embed="rId3">
            <a:extLst>
              <a:ext uri="{28A0092B-C50C-407E-A947-70E740481C1C}">
                <a14:useLocalDpi xmlns:a14="http://schemas.microsoft.com/office/drawing/2010/main" val="0"/>
              </a:ext>
            </a:extLst>
          </a:blip>
          <a:srcRect l="5419" t="17395" r="6473" b="13680"/>
          <a:stretch/>
        </p:blipFill>
        <p:spPr bwMode="auto">
          <a:xfrm>
            <a:off x="1654769" y="1907457"/>
            <a:ext cx="8445910" cy="4218039"/>
          </a:xfrm>
          <a:prstGeom prst="rect">
            <a:avLst/>
          </a:prstGeom>
          <a:noFill/>
          <a:ln>
            <a:noFill/>
          </a:ln>
          <a:extLst>
            <a:ext uri="{53640926-AAD7-44D8-BBD7-CCE9431645EC}">
              <a14:shadowObscured xmlns:a14="http://schemas.microsoft.com/office/drawing/2010/main"/>
            </a:ext>
          </a:extLst>
        </p:spPr>
      </p:pic>
      <p:sp>
        <p:nvSpPr>
          <p:cNvPr id="3" name="Oval 2"/>
          <p:cNvSpPr/>
          <p:nvPr/>
        </p:nvSpPr>
        <p:spPr>
          <a:xfrm rot="18920334">
            <a:off x="7746520" y="2395826"/>
            <a:ext cx="1293962" cy="60384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3936780" y="4999887"/>
            <a:ext cx="3881887" cy="59003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8488392" y="4999886"/>
            <a:ext cx="948906" cy="476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9627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Lst>
  </p:timing>
</p:sld>
</file>

<file path=ppt/theme/theme1.xml><?xml version="1.0" encoding="utf-8"?>
<a:theme xmlns:a="http://schemas.openxmlformats.org/drawingml/2006/main" name="Quotable">
  <a:themeElements>
    <a:clrScheme name="Custom 52">
      <a:dk1>
        <a:srgbClr val="FFFFFF"/>
      </a:dk1>
      <a:lt1>
        <a:srgbClr val="0F506F"/>
      </a:lt1>
      <a:dk2>
        <a:srgbClr val="FFFFFF"/>
      </a:dk2>
      <a:lt2>
        <a:srgbClr val="515151"/>
      </a:lt2>
      <a:accent1>
        <a:srgbClr val="0F506F"/>
      </a:accent1>
      <a:accent2>
        <a:srgbClr val="E8C817"/>
      </a:accent2>
      <a:accent3>
        <a:srgbClr val="515151"/>
      </a:accent3>
      <a:accent4>
        <a:srgbClr val="E8C817"/>
      </a:accent4>
      <a:accent5>
        <a:srgbClr val="97B244"/>
      </a:accent5>
      <a:accent6>
        <a:srgbClr val="BACD7D"/>
      </a:accent6>
      <a:hlink>
        <a:srgbClr val="0F506F"/>
      </a:hlink>
      <a:folHlink>
        <a:srgbClr val="97B244"/>
      </a:folHlink>
    </a:clrScheme>
    <a:fontScheme name="Custom 1">
      <a:majorFont>
        <a:latin typeface="Century Gothic"/>
        <a:ea typeface=""/>
        <a:cs typeface=""/>
      </a:majorFont>
      <a:minorFont>
        <a:latin typeface="Century Gothic"/>
        <a:ea typeface=""/>
        <a:cs typeface=""/>
      </a:minorFont>
    </a:fontScheme>
    <a:fmtScheme name="Glow Edge">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98D1675B-7325-48AD-994B-0DEF3379A9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5951</TotalTime>
  <Words>5466</Words>
  <Application>Microsoft Office PowerPoint</Application>
  <PresentationFormat>Widescreen</PresentationFormat>
  <Paragraphs>454</Paragraphs>
  <Slides>27</Slides>
  <Notes>27</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27</vt:i4>
      </vt:variant>
    </vt:vector>
  </HeadingPairs>
  <TitlesOfParts>
    <vt:vector size="36" baseType="lpstr">
      <vt:lpstr>Arial</vt:lpstr>
      <vt:lpstr>Arial Black</vt:lpstr>
      <vt:lpstr>Arial Narrow</vt:lpstr>
      <vt:lpstr>Calibri</vt:lpstr>
      <vt:lpstr>Century Gothic</vt:lpstr>
      <vt:lpstr>Franklin Gothic Medium Cond</vt:lpstr>
      <vt:lpstr>Wingdings</vt:lpstr>
      <vt:lpstr>Wingdings 2</vt:lpstr>
      <vt:lpstr>Quotable</vt:lpstr>
      <vt:lpstr>PowerPoint Presentation</vt:lpstr>
      <vt:lpstr>Tonight’s Meeting</vt:lpstr>
      <vt:lpstr>The Wolfs Crossing Project</vt:lpstr>
      <vt:lpstr>The Wolfs Crossing Project</vt:lpstr>
      <vt:lpstr>Purpose and Need for the Project</vt:lpstr>
      <vt:lpstr>Corridor History</vt:lpstr>
      <vt:lpstr>PowerPoint Presentation</vt:lpstr>
      <vt:lpstr>Traffic: Year 2040 Forecast</vt:lpstr>
      <vt:lpstr>Traffic: How many lanes?</vt:lpstr>
      <vt:lpstr>Crashes</vt:lpstr>
      <vt:lpstr>Considering alternatives</vt:lpstr>
      <vt:lpstr>Corridor Advisory Team (WolfCAT)</vt:lpstr>
      <vt:lpstr>PowerPoint Presentation</vt:lpstr>
      <vt:lpstr>WolfCAT Accomplishments</vt:lpstr>
      <vt:lpstr>Traffic Signals vs. Roundabouts:  Crash Potential</vt:lpstr>
      <vt:lpstr>PowerPoint Presentation</vt:lpstr>
      <vt:lpstr>How does a roundabout work?</vt:lpstr>
      <vt:lpstr>Watch the video!</vt:lpstr>
      <vt:lpstr>Alternatives</vt:lpstr>
      <vt:lpstr>The Proposed Plan</vt:lpstr>
      <vt:lpstr>The Recommended Alternative</vt:lpstr>
      <vt:lpstr>The Roadway Section</vt:lpstr>
      <vt:lpstr>Drainage</vt:lpstr>
      <vt:lpstr>When will we build it?</vt:lpstr>
      <vt:lpstr>The Wolfs Crossing Project</vt:lpstr>
      <vt:lpstr>Property required</vt:lpstr>
      <vt:lpstr>Thanks for attending!</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Synoga, Kevin</dc:creator>
  <cp:lastModifiedBy>McGovern, Laura</cp:lastModifiedBy>
  <cp:revision>301</cp:revision>
  <cp:lastPrinted>2018-02-07T18:04:05Z</cp:lastPrinted>
  <dcterms:created xsi:type="dcterms:W3CDTF">2016-12-12T13:36:40Z</dcterms:created>
  <dcterms:modified xsi:type="dcterms:W3CDTF">2018-02-07T23:30:45Z</dcterms:modified>
</cp:coreProperties>
</file>